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4630400" cy="8229600"/>
  <p:notesSz cx="8229600" cy="14630400"/>
  <p:embeddedFontLst>
    <p:embeddedFont>
      <p:font typeface="Marcellus"/>
      <p:regular r:id="rId19"/>
    </p:embeddedFont>
    <p:embeddedFont>
      <p:font typeface="Montserrat"/>
      <p:regular r:id="rId20"/>
    </p:embeddedFont>
    <p:embeddedFont>
      <p:font typeface="Montserrat"/>
      <p:regular r:id="rId21"/>
    </p:embeddedFont>
    <p:embeddedFont>
      <p:font typeface="Montserrat"/>
      <p:regular r:id="rId22"/>
    </p:embeddedFont>
    <p:embeddedFont>
      <p:font typeface="Montserrat"/>
      <p:regular r:id="rId23"/>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9" Type="http://schemas.openxmlformats.org/officeDocument/2006/relationships/font" Target="fonts/font1.fntdata"/><Relationship Id="rId20" Type="http://schemas.openxmlformats.org/officeDocument/2006/relationships/font" Target="fonts/font2.fntdata"/><Relationship Id="rId21" Type="http://schemas.openxmlformats.org/officeDocument/2006/relationships/font" Target="fonts/font3.fntdata"/><Relationship Id="rId22" Type="http://schemas.openxmlformats.org/officeDocument/2006/relationships/font" Target="fonts/font4.fntdata"/><Relationship Id="rId23"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1-1.png"/><Relationship Id="rId3"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2-1.png"/><Relationship Id="rId3"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3-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C8AB"/>
          </a:solidFill>
          <a:ln/>
        </p:spPr>
      </p:sp>
      <p:sp>
        <p:nvSpPr>
          <p:cNvPr id="3" name="Shape 1"/>
          <p:cNvSpPr/>
          <p:nvPr/>
        </p:nvSpPr>
        <p:spPr>
          <a:xfrm>
            <a:off x="0" y="0"/>
            <a:ext cx="14630400" cy="8229600"/>
          </a:xfrm>
          <a:prstGeom prst="rect">
            <a:avLst/>
          </a:prstGeom>
          <a:solidFill>
            <a:srgbClr val="FFFFF4">
              <a:alpha val="95000"/>
            </a:srgbClr>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sv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sv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svg"/><Relationship Id="rId13" Type="http://schemas.openxmlformats.org/officeDocument/2006/relationships/slideLayout" Target="../slideLayouts/slideLayout7.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9.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svg"/><Relationship Id="rId4" Type="http://schemas.openxmlformats.org/officeDocument/2006/relationships/image" Target="../media/image-9-4.png"/><Relationship Id="rId5" Type="http://schemas.openxmlformats.org/officeDocument/2006/relationships/image" Target="../media/image-9-5.svg"/><Relationship Id="rId6" Type="http://schemas.openxmlformats.org/officeDocument/2006/relationships/image" Target="../media/image-9-6.png"/><Relationship Id="rId7" Type="http://schemas.openxmlformats.org/officeDocument/2006/relationships/image" Target="../media/image-9-7.svg"/><Relationship Id="rId8" Type="http://schemas.openxmlformats.org/officeDocument/2006/relationships/slideLayout" Target="../slideLayouts/slideLayout10.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svg"/><Relationship Id="rId4" Type="http://schemas.openxmlformats.org/officeDocument/2006/relationships/image" Target="../media/image-10-4.png"/><Relationship Id="rId5" Type="http://schemas.openxmlformats.org/officeDocument/2006/relationships/image" Target="../media/image-10-5.svg"/><Relationship Id="rId6" Type="http://schemas.openxmlformats.org/officeDocument/2006/relationships/image" Target="../media/image-10-6.png"/><Relationship Id="rId7" Type="http://schemas.openxmlformats.org/officeDocument/2006/relationships/image" Target="../media/image-10-7.svg"/><Relationship Id="rId8" Type="http://schemas.openxmlformats.org/officeDocument/2006/relationships/image" Target="../media/image-10-8.png"/><Relationship Id="rId9" Type="http://schemas.openxmlformats.org/officeDocument/2006/relationships/image" Target="../media/image-10-9.svg"/><Relationship Id="rId10" Type="http://schemas.openxmlformats.org/officeDocument/2006/relationships/slideLayout" Target="../slideLayouts/slideLayout1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sv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sv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sv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svg"/><Relationship Id="rId13" Type="http://schemas.openxmlformats.org/officeDocument/2006/relationships/slideLayout" Target="../slideLayouts/slideLayout12.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progressivesistasmagic.org/" TargetMode="External"/><Relationship Id="rId4" Type="http://schemas.openxmlformats.org/officeDocument/2006/relationships/hyperlink" Target="https://x.com/ProSistasMAGIC" TargetMode="External"/><Relationship Id="rId1" Type="http://schemas.openxmlformats.org/officeDocument/2006/relationships/image" Target="../media/image-12-1.png"/><Relationship Id="rId3" Type="http://schemas.openxmlformats.org/officeDocument/2006/relationships/image" Target="../media/image-12-2.png"/><Relationship Id="rId5" Type="http://schemas.openxmlformats.org/officeDocument/2006/relationships/slideLayout" Target="../slideLayouts/slideLayout13.xml"/><Relationship Id="rId6"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64037" y="2525435"/>
            <a:ext cx="12902327" cy="1845469"/>
          </a:xfrm>
          <a:prstGeom prst="rect">
            <a:avLst/>
          </a:prstGeom>
          <a:noFill/>
          <a:ln/>
        </p:spPr>
        <p:txBody>
          <a:bodyPr wrap="square" lIns="0" tIns="0" rIns="0" bIns="0" rtlCol="0" anchor="t"/>
          <a:lstStyle/>
          <a:p>
            <a:pPr algn="l" indent="0" marL="0">
              <a:lnSpc>
                <a:spcPts val="7250"/>
              </a:lnSpc>
              <a:buNone/>
            </a:pPr>
            <a:r>
              <a:rPr lang="en-US" sz="5550" dirty="0">
                <a:solidFill>
                  <a:srgbClr val="532418"/>
                </a:solidFill>
                <a:latin typeface="Marcellus" pitchFamily="34" charset="0"/>
                <a:ea typeface="Marcellus" pitchFamily="34" charset="-122"/>
                <a:cs typeface="Marcellus" pitchFamily="34" charset="-120"/>
              </a:rPr>
              <a:t>Progress belongs to those who understand the future of money.</a:t>
            </a:r>
            <a:endParaRPr lang="en-US" sz="5550" dirty="0"/>
          </a:p>
        </p:txBody>
      </p:sp>
      <p:sp>
        <p:nvSpPr>
          <p:cNvPr id="3" name="Text 1"/>
          <p:cNvSpPr/>
          <p:nvPr/>
        </p:nvSpPr>
        <p:spPr>
          <a:xfrm>
            <a:off x="864037" y="4741188"/>
            <a:ext cx="12902327" cy="962978"/>
          </a:xfrm>
          <a:prstGeom prst="rect">
            <a:avLst/>
          </a:prstGeom>
          <a:noFill/>
          <a:ln/>
        </p:spPr>
        <p:txBody>
          <a:bodyPr wrap="square" lIns="0" tIns="0" rIns="0" bIns="0" rtlCol="0" anchor="t"/>
          <a:lstStyle/>
          <a:p>
            <a:pPr algn="l" indent="0" marL="0">
              <a:lnSpc>
                <a:spcPts val="2500"/>
              </a:lnSpc>
              <a:buNone/>
            </a:pPr>
            <a:r>
              <a:rPr lang="en-US" sz="1900" dirty="0">
                <a:solidFill>
                  <a:srgbClr val="67534F"/>
                </a:solidFill>
                <a:latin typeface="Montserrat" pitchFamily="34" charset="0"/>
                <a:ea typeface="Montserrat" pitchFamily="34" charset="-122"/>
                <a:cs typeface="Montserrat" pitchFamily="34" charset="-120"/>
              </a:rPr>
              <a:t>Progressive Sistas MAGIC is built by sistas, for sistas, uniting education, financial literacy, and Web3 innovation to ensure Black women are informed, prepared, and empowered in the evolving digital economy.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4037" y="1323023"/>
            <a:ext cx="12902327" cy="1845469"/>
          </a:xfrm>
          <a:prstGeom prst="rect">
            <a:avLst/>
          </a:prstGeom>
          <a:noFill/>
          <a:ln/>
        </p:spPr>
        <p:txBody>
          <a:bodyPr wrap="square" lIns="0" tIns="0" rIns="0" bIns="0" rtlCol="0" anchor="t"/>
          <a:lstStyle/>
          <a:p>
            <a:pPr algn="l" indent="0" marL="0">
              <a:lnSpc>
                <a:spcPts val="7250"/>
              </a:lnSpc>
              <a:buNone/>
            </a:pPr>
            <a:r>
              <a:rPr lang="en-US" sz="5550" dirty="0">
                <a:solidFill>
                  <a:srgbClr val="532418"/>
                </a:solidFill>
                <a:latin typeface="Marcellus" pitchFamily="34" charset="0"/>
                <a:ea typeface="Marcellus" pitchFamily="34" charset="-122"/>
                <a:cs typeface="Marcellus" pitchFamily="34" charset="-120"/>
              </a:rPr>
              <a:t>Meet the Team Behind Progressive Sistas Magic</a:t>
            </a:r>
            <a:endParaRPr lang="en-US" sz="5550" dirty="0"/>
          </a:p>
        </p:txBody>
      </p:sp>
      <p:sp>
        <p:nvSpPr>
          <p:cNvPr id="3" name="Text 1"/>
          <p:cNvSpPr/>
          <p:nvPr/>
        </p:nvSpPr>
        <p:spPr>
          <a:xfrm>
            <a:off x="864037" y="3538776"/>
            <a:ext cx="12902327" cy="962978"/>
          </a:xfrm>
          <a:prstGeom prst="rect">
            <a:avLst/>
          </a:prstGeom>
          <a:noFill/>
          <a:ln/>
        </p:spPr>
        <p:txBody>
          <a:bodyPr wrap="square" lIns="0" tIns="0" rIns="0" bIns="0" rtlCol="0" anchor="t"/>
          <a:lstStyle/>
          <a:p>
            <a:pPr algn="l" indent="0" marL="0">
              <a:lnSpc>
                <a:spcPts val="2500"/>
              </a:lnSpc>
              <a:buNone/>
            </a:pPr>
            <a:r>
              <a:rPr lang="en-US" sz="1900" dirty="0">
                <a:solidFill>
                  <a:srgbClr val="67534F"/>
                </a:solidFill>
                <a:latin typeface="Montserrat" pitchFamily="34" charset="0"/>
                <a:ea typeface="Montserrat" pitchFamily="34" charset="-122"/>
                <a:cs typeface="Montserrat" pitchFamily="34" charset="-120"/>
              </a:rPr>
              <a:t>Our leadership team combines diverse expertise with a shared passion for empowering Black women in the evolving digital economy. Each member brings a unique perspective and invaluable skills, creating a powerhouse of knowledge, community, and innovation.</a:t>
            </a:r>
            <a:endParaRPr lang="en-US" sz="1900" dirty="0"/>
          </a:p>
        </p:txBody>
      </p:sp>
      <p:sp>
        <p:nvSpPr>
          <p:cNvPr id="4" name="Shape 2"/>
          <p:cNvSpPr/>
          <p:nvPr/>
        </p:nvSpPr>
        <p:spPr>
          <a:xfrm>
            <a:off x="864037" y="4779407"/>
            <a:ext cx="6327696" cy="2127052"/>
          </a:xfrm>
          <a:prstGeom prst="roundRect">
            <a:avLst>
              <a:gd name="adj" fmla="val 6878"/>
            </a:avLst>
          </a:prstGeom>
          <a:solidFill>
            <a:srgbClr val="FFFFF4">
              <a:alpha val="95000"/>
            </a:srgbClr>
          </a:solidFill>
          <a:ln w="30480">
            <a:solidFill>
              <a:srgbClr val="FFE0CC"/>
            </a:solidFill>
            <a:prstDash val="solid"/>
          </a:ln>
        </p:spPr>
      </p:sp>
      <p:sp>
        <p:nvSpPr>
          <p:cNvPr id="5" name="Shape 3"/>
          <p:cNvSpPr/>
          <p:nvPr/>
        </p:nvSpPr>
        <p:spPr>
          <a:xfrm>
            <a:off x="833557" y="4779407"/>
            <a:ext cx="121920" cy="2127052"/>
          </a:xfrm>
          <a:prstGeom prst="roundRect">
            <a:avLst>
              <a:gd name="adj" fmla="val 85050"/>
            </a:avLst>
          </a:prstGeom>
          <a:solidFill>
            <a:srgbClr val="FF954F"/>
          </a:solidFill>
          <a:ln/>
        </p:spPr>
      </p:sp>
      <p:sp>
        <p:nvSpPr>
          <p:cNvPr id="6" name="Text 4"/>
          <p:cNvSpPr/>
          <p:nvPr/>
        </p:nvSpPr>
        <p:spPr>
          <a:xfrm>
            <a:off x="1232773" y="5056703"/>
            <a:ext cx="3549015" cy="461367"/>
          </a:xfrm>
          <a:prstGeom prst="rect">
            <a:avLst/>
          </a:prstGeom>
          <a:noFill/>
          <a:ln/>
        </p:spPr>
        <p:txBody>
          <a:bodyPr wrap="none" lIns="0" tIns="0" rIns="0" bIns="0" rtlCol="0" anchor="t"/>
          <a:lstStyle/>
          <a:p>
            <a:pPr algn="l" indent="0" marL="0">
              <a:lnSpc>
                <a:spcPts val="3600"/>
              </a:lnSpc>
              <a:buNone/>
            </a:pPr>
            <a:r>
              <a:rPr lang="en-US" sz="2750" dirty="0">
                <a:solidFill>
                  <a:srgbClr val="67534F"/>
                </a:solidFill>
                <a:latin typeface="Marcellus" pitchFamily="34" charset="0"/>
                <a:ea typeface="Marcellus" pitchFamily="34" charset="-122"/>
                <a:cs typeface="Marcellus" pitchFamily="34" charset="-120"/>
              </a:rPr>
              <a:t>Our Vision</a:t>
            </a:r>
            <a:endParaRPr lang="en-US" sz="2750" dirty="0"/>
          </a:p>
        </p:txBody>
      </p:sp>
      <p:sp>
        <p:nvSpPr>
          <p:cNvPr id="7" name="Text 5"/>
          <p:cNvSpPr/>
          <p:nvPr/>
        </p:nvSpPr>
        <p:spPr>
          <a:xfrm>
            <a:off x="1232773" y="5666184"/>
            <a:ext cx="5681662" cy="962978"/>
          </a:xfrm>
          <a:prstGeom prst="rect">
            <a:avLst/>
          </a:prstGeom>
          <a:noFill/>
          <a:ln/>
        </p:spPr>
        <p:txBody>
          <a:bodyPr wrap="square" lIns="0" tIns="0" rIns="0" bIns="0" rtlCol="0" anchor="t"/>
          <a:lstStyle/>
          <a:p>
            <a:pPr algn="l" indent="0" marL="0">
              <a:lnSpc>
                <a:spcPts val="2500"/>
              </a:lnSpc>
              <a:buNone/>
            </a:pPr>
            <a:r>
              <a:rPr lang="en-US" sz="1900" dirty="0">
                <a:solidFill>
                  <a:srgbClr val="67534F"/>
                </a:solidFill>
                <a:latin typeface="Montserrat" pitchFamily="34" charset="0"/>
                <a:ea typeface="Montserrat" pitchFamily="34" charset="-122"/>
                <a:cs typeface="Montserrat" pitchFamily="34" charset="-120"/>
              </a:rPr>
              <a:t>To be the leading platform for Black women seeking financial empowerment and Web3 literacy.</a:t>
            </a:r>
            <a:endParaRPr lang="en-US" sz="1900" dirty="0"/>
          </a:p>
        </p:txBody>
      </p:sp>
      <p:sp>
        <p:nvSpPr>
          <p:cNvPr id="8" name="Shape 6"/>
          <p:cNvSpPr/>
          <p:nvPr/>
        </p:nvSpPr>
        <p:spPr>
          <a:xfrm>
            <a:off x="7438549" y="4779407"/>
            <a:ext cx="6327815" cy="2127052"/>
          </a:xfrm>
          <a:prstGeom prst="roundRect">
            <a:avLst>
              <a:gd name="adj" fmla="val 6878"/>
            </a:avLst>
          </a:prstGeom>
          <a:solidFill>
            <a:srgbClr val="FFFFF4">
              <a:alpha val="95000"/>
            </a:srgbClr>
          </a:solidFill>
          <a:ln w="30480">
            <a:solidFill>
              <a:srgbClr val="FFE0CC"/>
            </a:solidFill>
            <a:prstDash val="solid"/>
          </a:ln>
        </p:spPr>
      </p:sp>
      <p:sp>
        <p:nvSpPr>
          <p:cNvPr id="9" name="Shape 7"/>
          <p:cNvSpPr/>
          <p:nvPr/>
        </p:nvSpPr>
        <p:spPr>
          <a:xfrm>
            <a:off x="7408069" y="4779407"/>
            <a:ext cx="121920" cy="2127052"/>
          </a:xfrm>
          <a:prstGeom prst="roundRect">
            <a:avLst>
              <a:gd name="adj" fmla="val 85050"/>
            </a:avLst>
          </a:prstGeom>
          <a:solidFill>
            <a:srgbClr val="FF954F"/>
          </a:solidFill>
          <a:ln/>
        </p:spPr>
      </p:sp>
      <p:sp>
        <p:nvSpPr>
          <p:cNvPr id="10" name="Text 8"/>
          <p:cNvSpPr/>
          <p:nvPr/>
        </p:nvSpPr>
        <p:spPr>
          <a:xfrm>
            <a:off x="7807285" y="5056703"/>
            <a:ext cx="3549015" cy="461367"/>
          </a:xfrm>
          <a:prstGeom prst="rect">
            <a:avLst/>
          </a:prstGeom>
          <a:noFill/>
          <a:ln/>
        </p:spPr>
        <p:txBody>
          <a:bodyPr wrap="none" lIns="0" tIns="0" rIns="0" bIns="0" rtlCol="0" anchor="t"/>
          <a:lstStyle/>
          <a:p>
            <a:pPr algn="l" indent="0" marL="0">
              <a:lnSpc>
                <a:spcPts val="3600"/>
              </a:lnSpc>
              <a:buNone/>
            </a:pPr>
            <a:r>
              <a:rPr lang="en-US" sz="2750" dirty="0">
                <a:solidFill>
                  <a:srgbClr val="67534F"/>
                </a:solidFill>
                <a:latin typeface="Marcellus" pitchFamily="34" charset="0"/>
                <a:ea typeface="Marcellus" pitchFamily="34" charset="-122"/>
                <a:cs typeface="Marcellus" pitchFamily="34" charset="-120"/>
              </a:rPr>
              <a:t>Our Mission</a:t>
            </a:r>
            <a:endParaRPr lang="en-US" sz="2750" dirty="0"/>
          </a:p>
        </p:txBody>
      </p:sp>
      <p:sp>
        <p:nvSpPr>
          <p:cNvPr id="11" name="Text 9"/>
          <p:cNvSpPr/>
          <p:nvPr/>
        </p:nvSpPr>
        <p:spPr>
          <a:xfrm>
            <a:off x="7807285" y="5666184"/>
            <a:ext cx="5681782" cy="962978"/>
          </a:xfrm>
          <a:prstGeom prst="rect">
            <a:avLst/>
          </a:prstGeom>
          <a:noFill/>
          <a:ln/>
        </p:spPr>
        <p:txBody>
          <a:bodyPr wrap="square" lIns="0" tIns="0" rIns="0" bIns="0" rtlCol="0" anchor="t"/>
          <a:lstStyle/>
          <a:p>
            <a:pPr algn="l" indent="0" marL="0">
              <a:lnSpc>
                <a:spcPts val="2500"/>
              </a:lnSpc>
              <a:buNone/>
            </a:pPr>
            <a:r>
              <a:rPr lang="en-US" sz="1900" dirty="0">
                <a:solidFill>
                  <a:srgbClr val="67534F"/>
                </a:solidFill>
                <a:latin typeface="Montserrat" pitchFamily="34" charset="0"/>
                <a:ea typeface="Montserrat" pitchFamily="34" charset="-122"/>
                <a:cs typeface="Montserrat" pitchFamily="34" charset="-120"/>
              </a:rPr>
              <a:t>To educate, inspire, and connect Black women to thrive in the digital financial landscape.</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026920" y="953572"/>
            <a:ext cx="9707047" cy="693539"/>
          </a:xfrm>
          <a:prstGeom prst="rect">
            <a:avLst/>
          </a:prstGeom>
          <a:noFill/>
          <a:ln/>
        </p:spPr>
        <p:txBody>
          <a:bodyPr wrap="none" lIns="0" tIns="0" rIns="0" bIns="0" rtlCol="0" anchor="t"/>
          <a:lstStyle/>
          <a:p>
            <a:pPr algn="l" indent="0" marL="0">
              <a:lnSpc>
                <a:spcPts val="5450"/>
              </a:lnSpc>
              <a:buNone/>
            </a:pPr>
            <a:r>
              <a:rPr lang="en-US" sz="4200" dirty="0">
                <a:solidFill>
                  <a:srgbClr val="532418"/>
                </a:solidFill>
                <a:latin typeface="Marcellus" pitchFamily="34" charset="0"/>
                <a:ea typeface="Marcellus" pitchFamily="34" charset="-122"/>
                <a:cs typeface="Marcellus" pitchFamily="34" charset="-120"/>
              </a:rPr>
              <a:t>Andre’a Garrison: The Visionary Founder</a:t>
            </a:r>
            <a:endParaRPr lang="en-US" sz="4200" dirty="0"/>
          </a:p>
        </p:txBody>
      </p:sp>
      <p:sp>
        <p:nvSpPr>
          <p:cNvPr id="3" name="Text 1"/>
          <p:cNvSpPr/>
          <p:nvPr/>
        </p:nvSpPr>
        <p:spPr>
          <a:xfrm>
            <a:off x="2026920" y="1702832"/>
            <a:ext cx="6242804" cy="346710"/>
          </a:xfrm>
          <a:prstGeom prst="rect">
            <a:avLst/>
          </a:prstGeom>
          <a:noFill/>
          <a:ln/>
        </p:spPr>
        <p:txBody>
          <a:bodyPr wrap="none" lIns="0" tIns="0" rIns="0" bIns="0" rtlCol="0" anchor="t"/>
          <a:lstStyle/>
          <a:p>
            <a:pPr algn="l" indent="0" marL="0">
              <a:lnSpc>
                <a:spcPts val="2700"/>
              </a:lnSpc>
              <a:buNone/>
            </a:pPr>
            <a:r>
              <a:rPr lang="en-US" sz="2100" dirty="0">
                <a:solidFill>
                  <a:srgbClr val="532418"/>
                </a:solidFill>
                <a:latin typeface="Marcellus" pitchFamily="34" charset="0"/>
                <a:ea typeface="Marcellus" pitchFamily="34" charset="-122"/>
                <a:cs typeface="Marcellus" pitchFamily="34" charset="-120"/>
              </a:rPr>
              <a:t>Founder | Healthcare &amp; Financial Literacy Advocate</a:t>
            </a:r>
            <a:endParaRPr lang="en-US" sz="2100" dirty="0"/>
          </a:p>
        </p:txBody>
      </p:sp>
      <p:sp>
        <p:nvSpPr>
          <p:cNvPr id="4" name="Text 2"/>
          <p:cNvSpPr/>
          <p:nvPr/>
        </p:nvSpPr>
        <p:spPr>
          <a:xfrm>
            <a:off x="2026920" y="2384108"/>
            <a:ext cx="6385322" cy="1477685"/>
          </a:xfrm>
          <a:prstGeom prst="rect">
            <a:avLst/>
          </a:prstGeom>
          <a:noFill/>
          <a:ln/>
        </p:spPr>
        <p:txBody>
          <a:bodyPr wrap="square" lIns="0" tIns="0" rIns="0" bIns="0" rtlCol="0" anchor="t"/>
          <a:lstStyle/>
          <a:p>
            <a:pPr algn="l" indent="0" marL="0">
              <a:lnSpc>
                <a:spcPts val="1650"/>
              </a:lnSpc>
              <a:buNone/>
            </a:pPr>
            <a:r>
              <a:rPr lang="en-US" sz="1450" dirty="0">
                <a:solidFill>
                  <a:srgbClr val="67534F"/>
                </a:solidFill>
                <a:latin typeface="Montserrat" pitchFamily="34" charset="0"/>
                <a:ea typeface="Montserrat" pitchFamily="34" charset="-122"/>
                <a:cs typeface="Montserrat" pitchFamily="34" charset="-120"/>
              </a:rPr>
              <a:t>Andre’a Garrison is a healthcare and finance professional with over seven years of experience in the medical industry, complemented by a strong foundation in financial services and education. A graduate of Cincinnati State in Medical Assisting and Administrative Duties, her career has been defined by precision, service, and a commitment to helping others succeed.</a:t>
            </a:r>
            <a:endParaRPr lang="en-US" sz="1450" dirty="0"/>
          </a:p>
        </p:txBody>
      </p:sp>
      <p:sp>
        <p:nvSpPr>
          <p:cNvPr id="5" name="Text 3"/>
          <p:cNvSpPr/>
          <p:nvPr/>
        </p:nvSpPr>
        <p:spPr>
          <a:xfrm>
            <a:off x="2026920" y="3987284"/>
            <a:ext cx="6385322" cy="1477685"/>
          </a:xfrm>
          <a:prstGeom prst="rect">
            <a:avLst/>
          </a:prstGeom>
          <a:noFill/>
          <a:ln/>
        </p:spPr>
        <p:txBody>
          <a:bodyPr wrap="square" lIns="0" tIns="0" rIns="0" bIns="0" rtlCol="0" anchor="t"/>
          <a:lstStyle/>
          <a:p>
            <a:pPr algn="l" indent="0" marL="0">
              <a:lnSpc>
                <a:spcPts val="1650"/>
              </a:lnSpc>
              <a:buNone/>
            </a:pPr>
            <a:r>
              <a:rPr lang="en-US" sz="1450" dirty="0">
                <a:solidFill>
                  <a:srgbClr val="67534F"/>
                </a:solidFill>
                <a:latin typeface="Montserrat" pitchFamily="34" charset="0"/>
                <a:ea typeface="Montserrat" pitchFamily="34" charset="-122"/>
                <a:cs typeface="Montserrat" pitchFamily="34" charset="-120"/>
              </a:rPr>
              <a:t>In 2025, Andre’a earned her national certifications in Medical Billing and Coding through the American Academy of Professional Coders (AAPC) and is currently founding her own medical billing company, supporting healthcare providers in streamlining operations and maximizing reimbursements. Her earlier experience working in mutual funds and proxy services sparked a lasting interest in financial literacy and long-term wealth building.</a:t>
            </a:r>
            <a:endParaRPr lang="en-US" sz="1450" dirty="0"/>
          </a:p>
        </p:txBody>
      </p:sp>
      <p:pic>
        <p:nvPicPr>
          <p:cNvPr id="6" name="Image 0" descr="preencoded.png">    </p:cNvPr>
          <p:cNvPicPr>
            <a:picLocks noChangeAspect="1"/>
          </p:cNvPicPr>
          <p:nvPr/>
        </p:nvPicPr>
        <p:blipFill>
          <a:blip r:embed="rId1"/>
          <a:stretch>
            <a:fillRect/>
          </a:stretch>
        </p:blipFill>
        <p:spPr>
          <a:xfrm>
            <a:off x="9539049" y="2415421"/>
            <a:ext cx="3071813" cy="47038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681526" y="1108829"/>
            <a:ext cx="8480227" cy="607576"/>
          </a:xfrm>
          <a:prstGeom prst="rect">
            <a:avLst/>
          </a:prstGeom>
          <a:noFill/>
          <a:ln/>
        </p:spPr>
        <p:txBody>
          <a:bodyPr wrap="none" lIns="0" tIns="0" rIns="0" bIns="0" rtlCol="0" anchor="t"/>
          <a:lstStyle/>
          <a:p>
            <a:pPr algn="l" indent="0" marL="0">
              <a:lnSpc>
                <a:spcPts val="4750"/>
              </a:lnSpc>
              <a:buNone/>
            </a:pPr>
            <a:r>
              <a:rPr lang="en-US" sz="3650" dirty="0">
                <a:solidFill>
                  <a:srgbClr val="532418"/>
                </a:solidFill>
                <a:latin typeface="Marcellus" pitchFamily="34" charset="0"/>
                <a:ea typeface="Marcellus" pitchFamily="34" charset="-122"/>
                <a:cs typeface="Marcellus" pitchFamily="34" charset="-120"/>
              </a:rPr>
              <a:t>The Genesis of Progressive Sistas MAGIC</a:t>
            </a:r>
            <a:endParaRPr lang="en-US" sz="3650" dirty="0"/>
          </a:p>
        </p:txBody>
      </p:sp>
      <p:sp>
        <p:nvSpPr>
          <p:cNvPr id="3" name="Text 1"/>
          <p:cNvSpPr/>
          <p:nvPr/>
        </p:nvSpPr>
        <p:spPr>
          <a:xfrm>
            <a:off x="2681526" y="1930479"/>
            <a:ext cx="9267230" cy="701040"/>
          </a:xfrm>
          <a:prstGeom prst="rect">
            <a:avLst/>
          </a:prstGeom>
          <a:noFill/>
          <a:ln/>
        </p:spPr>
        <p:txBody>
          <a:bodyPr wrap="square" lIns="0" tIns="0" rIns="0" bIns="0" rtlCol="0" anchor="t"/>
          <a:lstStyle/>
          <a:p>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Andre’a’s journey into cryptocurrency began through early conversations with her older brother, who introduced her to the principles of financial independence and the transformative potential of digital assets. What started as curiosity quickly evolved into a disciplined exploration of the crypto ecosystem, where she immersed herself in understanding how value is created, distributed, and scaled through blockchain technology.</a:t>
            </a:r>
            <a:endParaRPr lang="en-US" sz="1250" dirty="0"/>
          </a:p>
        </p:txBody>
      </p:sp>
      <p:sp>
        <p:nvSpPr>
          <p:cNvPr id="4" name="Text 2"/>
          <p:cNvSpPr/>
          <p:nvPr/>
        </p:nvSpPr>
        <p:spPr>
          <a:xfrm>
            <a:off x="2681526" y="2751892"/>
            <a:ext cx="9267230" cy="1226820"/>
          </a:xfrm>
          <a:prstGeom prst="rect">
            <a:avLst/>
          </a:prstGeom>
          <a:noFill/>
          <a:ln/>
        </p:spPr>
        <p:txBody>
          <a:bodyPr wrap="square" lIns="0" tIns="0" rIns="0" bIns="0" rtlCol="0" anchor="t"/>
          <a:lstStyle/>
          <a:p>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As her knowledge deepened, Andre’a built a strong foundation in decentralized systems and the broader digital asset landscape. She closely observed how major industries including finance, artificial intelligence, and healthcare were converging with blockchain, reshaping the future of innovation and economic access. Andrea witnessed major U.S. institutions move decisively into crypto from financial leaders like </a:t>
            </a:r>
            <a:pPr algn="l" indent="0" marL="0">
              <a:lnSpc>
                <a:spcPts val="1350"/>
              </a:lnSpc>
              <a:buNone/>
            </a:pPr>
            <a:r>
              <a:rPr lang="en-US" sz="1250" b="1" dirty="0">
                <a:solidFill>
                  <a:srgbClr val="67534F"/>
                </a:solidFill>
                <a:latin typeface="Montserrat" pitchFamily="34" charset="0"/>
                <a:ea typeface="Montserrat" pitchFamily="34" charset="-122"/>
                <a:cs typeface="Montserrat" pitchFamily="34" charset="-120"/>
              </a:rPr>
              <a:t>BlackRock, Fidelity and JPMorgan Chase</a:t>
            </a:r>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 to payment giants </a:t>
            </a:r>
            <a:pPr algn="l" indent="0" marL="0">
              <a:lnSpc>
                <a:spcPts val="1350"/>
              </a:lnSpc>
              <a:buNone/>
            </a:pPr>
            <a:r>
              <a:rPr lang="en-US" sz="1250" b="1" dirty="0">
                <a:solidFill>
                  <a:srgbClr val="67534F"/>
                </a:solidFill>
                <a:latin typeface="Montserrat" pitchFamily="34" charset="0"/>
                <a:ea typeface="Montserrat" pitchFamily="34" charset="-122"/>
                <a:cs typeface="Montserrat" pitchFamily="34" charset="-120"/>
              </a:rPr>
              <a:t>Visa, Mastercard, and PayPal</a:t>
            </a:r>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 alongside engagement from U.S. regulators including the </a:t>
            </a:r>
            <a:pPr algn="l" indent="0" marL="0">
              <a:lnSpc>
                <a:spcPts val="1350"/>
              </a:lnSpc>
              <a:buNone/>
            </a:pPr>
            <a:r>
              <a:rPr lang="en-US" sz="1250" b="1" dirty="0">
                <a:solidFill>
                  <a:srgbClr val="67534F"/>
                </a:solidFill>
                <a:latin typeface="Montserrat" pitchFamily="34" charset="0"/>
                <a:ea typeface="Montserrat" pitchFamily="34" charset="-122"/>
                <a:cs typeface="Montserrat" pitchFamily="34" charset="-120"/>
              </a:rPr>
              <a:t>Treasury, Federal Reserve, SEC, and CFTC</a:t>
            </a:r>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 signaling blockchain’s shift from experimental to foundational in global finance.</a:t>
            </a:r>
            <a:endParaRPr lang="en-US" sz="1250" dirty="0"/>
          </a:p>
        </p:txBody>
      </p:sp>
      <p:sp>
        <p:nvSpPr>
          <p:cNvPr id="5" name="Text 3"/>
          <p:cNvSpPr/>
          <p:nvPr/>
        </p:nvSpPr>
        <p:spPr>
          <a:xfrm>
            <a:off x="2681526" y="4099084"/>
            <a:ext cx="9267230" cy="525780"/>
          </a:xfrm>
          <a:prstGeom prst="rect">
            <a:avLst/>
          </a:prstGeom>
          <a:noFill/>
          <a:ln/>
        </p:spPr>
        <p:txBody>
          <a:bodyPr wrap="square" lIns="0" tIns="0" rIns="0" bIns="0" rtlCol="0" anchor="t"/>
          <a:lstStyle/>
          <a:p>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Throughout this journey, Andre’a identified a critical gap in the space: the absence of a strong, supportive voice encouraging women especially “sistas” to confidently enter and thrive in crypto. Recognizing the need for representation, accessible education, and guided mentorship, she took action.</a:t>
            </a:r>
            <a:endParaRPr lang="en-US" sz="1250" dirty="0"/>
          </a:p>
        </p:txBody>
      </p:sp>
      <p:sp>
        <p:nvSpPr>
          <p:cNvPr id="6" name="Text 4"/>
          <p:cNvSpPr/>
          <p:nvPr/>
        </p:nvSpPr>
        <p:spPr>
          <a:xfrm>
            <a:off x="2681526" y="4745236"/>
            <a:ext cx="9267230" cy="525780"/>
          </a:xfrm>
          <a:prstGeom prst="rect">
            <a:avLst/>
          </a:prstGeom>
          <a:noFill/>
          <a:ln/>
        </p:spPr>
        <p:txBody>
          <a:bodyPr wrap="square" lIns="0" tIns="0" rIns="0" bIns="0" rtlCol="0" anchor="t"/>
          <a:lstStyle/>
          <a:p>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This vision led to the creation of a purpose driven platform built to empower, educate, and elevate women within the blockchain and crypto ecosystem where learning is structured, support is ongoing, and industry experts actively guide the next generation of leaders.</a:t>
            </a:r>
            <a:endParaRPr lang="en-US" sz="1250" dirty="0"/>
          </a:p>
        </p:txBody>
      </p:sp>
      <p:sp>
        <p:nvSpPr>
          <p:cNvPr id="7" name="Shape 5"/>
          <p:cNvSpPr/>
          <p:nvPr/>
        </p:nvSpPr>
        <p:spPr>
          <a:xfrm>
            <a:off x="2681526" y="5635228"/>
            <a:ext cx="3017639" cy="1485424"/>
          </a:xfrm>
          <a:prstGeom prst="roundRect">
            <a:avLst>
              <a:gd name="adj" fmla="val 7387"/>
            </a:avLst>
          </a:prstGeom>
          <a:solidFill>
            <a:srgbClr val="FFFFF4">
              <a:alpha val="95000"/>
            </a:srgbClr>
          </a:solidFill>
          <a:ln/>
        </p:spPr>
      </p:sp>
      <p:sp>
        <p:nvSpPr>
          <p:cNvPr id="8" name="Shape 6"/>
          <p:cNvSpPr/>
          <p:nvPr/>
        </p:nvSpPr>
        <p:spPr>
          <a:xfrm>
            <a:off x="2681526" y="5612368"/>
            <a:ext cx="3017639" cy="91440"/>
          </a:xfrm>
          <a:prstGeom prst="roundRect">
            <a:avLst>
              <a:gd name="adj" fmla="val 74678"/>
            </a:avLst>
          </a:prstGeom>
          <a:solidFill>
            <a:srgbClr val="FF954F"/>
          </a:solidFill>
          <a:ln/>
        </p:spPr>
      </p:sp>
      <p:sp>
        <p:nvSpPr>
          <p:cNvPr id="9" name="Shape 7"/>
          <p:cNvSpPr/>
          <p:nvPr/>
        </p:nvSpPr>
        <p:spPr>
          <a:xfrm>
            <a:off x="3946446" y="5391388"/>
            <a:ext cx="487680" cy="487680"/>
          </a:xfrm>
          <a:prstGeom prst="roundRect">
            <a:avLst>
              <a:gd name="adj" fmla="val 187500"/>
            </a:avLst>
          </a:prstGeom>
          <a:solidFill>
            <a:srgbClr val="FF954F"/>
          </a:solidFill>
          <a:ln/>
        </p:spPr>
      </p:sp>
      <p:sp>
        <p:nvSpPr>
          <p:cNvPr id="10" name="Text 8"/>
          <p:cNvSpPr/>
          <p:nvPr/>
        </p:nvSpPr>
        <p:spPr>
          <a:xfrm>
            <a:off x="4092773" y="5508427"/>
            <a:ext cx="195024" cy="253603"/>
          </a:xfrm>
          <a:prstGeom prst="rect">
            <a:avLst/>
          </a:prstGeom>
          <a:noFill/>
          <a:ln/>
        </p:spPr>
        <p:txBody>
          <a:bodyPr wrap="none" lIns="0" tIns="0" rIns="0" bIns="0" rtlCol="0" anchor="t"/>
          <a:lstStyle/>
          <a:p>
            <a:pPr algn="l" indent="0" marL="0">
              <a:lnSpc>
                <a:spcPts val="1650"/>
              </a:lnSpc>
              <a:buNone/>
            </a:pPr>
            <a:r>
              <a:rPr lang="en-US" sz="1500" dirty="0">
                <a:solidFill>
                  <a:srgbClr val="000000"/>
                </a:solidFill>
                <a:latin typeface="Marcellus" pitchFamily="34" charset="0"/>
                <a:ea typeface="Marcellus" pitchFamily="34" charset="-122"/>
                <a:cs typeface="Marcellus" pitchFamily="34" charset="-120"/>
              </a:rPr>
              <a:t>1</a:t>
            </a:r>
            <a:endParaRPr lang="en-US" sz="1500" dirty="0"/>
          </a:p>
        </p:txBody>
      </p:sp>
      <p:sp>
        <p:nvSpPr>
          <p:cNvPr id="11" name="Text 9"/>
          <p:cNvSpPr/>
          <p:nvPr/>
        </p:nvSpPr>
        <p:spPr>
          <a:xfrm>
            <a:off x="2866906" y="6041588"/>
            <a:ext cx="2337078" cy="303728"/>
          </a:xfrm>
          <a:prstGeom prst="rect">
            <a:avLst/>
          </a:prstGeom>
          <a:noFill/>
          <a:ln/>
        </p:spPr>
        <p:txBody>
          <a:bodyPr wrap="none" lIns="0" tIns="0" rIns="0" bIns="0" rtlCol="0" anchor="t"/>
          <a:lstStyle/>
          <a:p>
            <a:pPr algn="l" indent="0" marL="0">
              <a:lnSpc>
                <a:spcPts val="2350"/>
              </a:lnSpc>
              <a:buNone/>
            </a:pPr>
            <a:r>
              <a:rPr lang="en-US" sz="1800" dirty="0">
                <a:solidFill>
                  <a:srgbClr val="67534F"/>
                </a:solidFill>
                <a:latin typeface="Marcellus" pitchFamily="34" charset="0"/>
                <a:ea typeface="Marcellus" pitchFamily="34" charset="-122"/>
                <a:cs typeface="Marcellus" pitchFamily="34" charset="-120"/>
              </a:rPr>
              <a:t>Inspiration</a:t>
            </a:r>
            <a:endParaRPr lang="en-US" sz="1800" dirty="0"/>
          </a:p>
        </p:txBody>
      </p:sp>
      <p:sp>
        <p:nvSpPr>
          <p:cNvPr id="12" name="Text 10"/>
          <p:cNvSpPr/>
          <p:nvPr/>
        </p:nvSpPr>
        <p:spPr>
          <a:xfrm>
            <a:off x="2866906" y="6409492"/>
            <a:ext cx="2646878" cy="525780"/>
          </a:xfrm>
          <a:prstGeom prst="rect">
            <a:avLst/>
          </a:prstGeom>
          <a:noFill/>
          <a:ln/>
        </p:spPr>
        <p:txBody>
          <a:bodyPr wrap="square" lIns="0" tIns="0" rIns="0" bIns="0" rtlCol="0" anchor="t"/>
          <a:lstStyle/>
          <a:p>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Sparked by discussions on financial freedom and digital assets.</a:t>
            </a:r>
            <a:endParaRPr lang="en-US" sz="1250" dirty="0"/>
          </a:p>
        </p:txBody>
      </p:sp>
      <p:sp>
        <p:nvSpPr>
          <p:cNvPr id="13" name="Shape 11"/>
          <p:cNvSpPr/>
          <p:nvPr/>
        </p:nvSpPr>
        <p:spPr>
          <a:xfrm>
            <a:off x="5806202" y="5635228"/>
            <a:ext cx="3017758" cy="1485424"/>
          </a:xfrm>
          <a:prstGeom prst="roundRect">
            <a:avLst>
              <a:gd name="adj" fmla="val 7387"/>
            </a:avLst>
          </a:prstGeom>
          <a:solidFill>
            <a:srgbClr val="FFFFF4">
              <a:alpha val="95000"/>
            </a:srgbClr>
          </a:solidFill>
          <a:ln/>
        </p:spPr>
      </p:sp>
      <p:sp>
        <p:nvSpPr>
          <p:cNvPr id="14" name="Shape 12"/>
          <p:cNvSpPr/>
          <p:nvPr/>
        </p:nvSpPr>
        <p:spPr>
          <a:xfrm>
            <a:off x="5806202" y="5612368"/>
            <a:ext cx="3017758" cy="91440"/>
          </a:xfrm>
          <a:prstGeom prst="roundRect">
            <a:avLst>
              <a:gd name="adj" fmla="val 74678"/>
            </a:avLst>
          </a:prstGeom>
          <a:solidFill>
            <a:srgbClr val="FF954F"/>
          </a:solidFill>
          <a:ln/>
        </p:spPr>
      </p:sp>
      <p:sp>
        <p:nvSpPr>
          <p:cNvPr id="15" name="Shape 13"/>
          <p:cNvSpPr/>
          <p:nvPr/>
        </p:nvSpPr>
        <p:spPr>
          <a:xfrm>
            <a:off x="7071241" y="5391388"/>
            <a:ext cx="487680" cy="487680"/>
          </a:xfrm>
          <a:prstGeom prst="roundRect">
            <a:avLst>
              <a:gd name="adj" fmla="val 187500"/>
            </a:avLst>
          </a:prstGeom>
          <a:solidFill>
            <a:srgbClr val="FF954F"/>
          </a:solidFill>
          <a:ln/>
        </p:spPr>
      </p:sp>
      <p:sp>
        <p:nvSpPr>
          <p:cNvPr id="16" name="Text 14"/>
          <p:cNvSpPr/>
          <p:nvPr/>
        </p:nvSpPr>
        <p:spPr>
          <a:xfrm>
            <a:off x="7217569" y="5508427"/>
            <a:ext cx="195024" cy="253603"/>
          </a:xfrm>
          <a:prstGeom prst="rect">
            <a:avLst/>
          </a:prstGeom>
          <a:noFill/>
          <a:ln/>
        </p:spPr>
        <p:txBody>
          <a:bodyPr wrap="none" lIns="0" tIns="0" rIns="0" bIns="0" rtlCol="0" anchor="t"/>
          <a:lstStyle/>
          <a:p>
            <a:pPr algn="l" indent="0" marL="0">
              <a:lnSpc>
                <a:spcPts val="1650"/>
              </a:lnSpc>
              <a:buNone/>
            </a:pPr>
            <a:r>
              <a:rPr lang="en-US" sz="1500" dirty="0">
                <a:solidFill>
                  <a:srgbClr val="000000"/>
                </a:solidFill>
                <a:latin typeface="Marcellus" pitchFamily="34" charset="0"/>
                <a:ea typeface="Marcellus" pitchFamily="34" charset="-122"/>
                <a:cs typeface="Marcellus" pitchFamily="34" charset="-120"/>
              </a:rPr>
              <a:t>2</a:t>
            </a:r>
            <a:endParaRPr lang="en-US" sz="1500" dirty="0"/>
          </a:p>
        </p:txBody>
      </p:sp>
      <p:sp>
        <p:nvSpPr>
          <p:cNvPr id="17" name="Text 15"/>
          <p:cNvSpPr/>
          <p:nvPr/>
        </p:nvSpPr>
        <p:spPr>
          <a:xfrm>
            <a:off x="5991582" y="6041588"/>
            <a:ext cx="2337078" cy="303728"/>
          </a:xfrm>
          <a:prstGeom prst="rect">
            <a:avLst/>
          </a:prstGeom>
          <a:noFill/>
          <a:ln/>
        </p:spPr>
        <p:txBody>
          <a:bodyPr wrap="none" lIns="0" tIns="0" rIns="0" bIns="0" rtlCol="0" anchor="t"/>
          <a:lstStyle/>
          <a:p>
            <a:pPr algn="l" indent="0" marL="0">
              <a:lnSpc>
                <a:spcPts val="2350"/>
              </a:lnSpc>
              <a:buNone/>
            </a:pPr>
            <a:r>
              <a:rPr lang="en-US" sz="1800" dirty="0">
                <a:solidFill>
                  <a:srgbClr val="67534F"/>
                </a:solidFill>
                <a:latin typeface="Marcellus" pitchFamily="34" charset="0"/>
                <a:ea typeface="Marcellus" pitchFamily="34" charset="-122"/>
                <a:cs typeface="Marcellus" pitchFamily="34" charset="-120"/>
              </a:rPr>
              <a:t>Purpose</a:t>
            </a:r>
            <a:endParaRPr lang="en-US" sz="1800" dirty="0"/>
          </a:p>
        </p:txBody>
      </p:sp>
      <p:sp>
        <p:nvSpPr>
          <p:cNvPr id="18" name="Text 16"/>
          <p:cNvSpPr/>
          <p:nvPr/>
        </p:nvSpPr>
        <p:spPr>
          <a:xfrm>
            <a:off x="5991582" y="6409492"/>
            <a:ext cx="2646998" cy="350520"/>
          </a:xfrm>
          <a:prstGeom prst="rect">
            <a:avLst/>
          </a:prstGeom>
          <a:noFill/>
          <a:ln/>
        </p:spPr>
        <p:txBody>
          <a:bodyPr wrap="square" lIns="0" tIns="0" rIns="0" bIns="0" rtlCol="0" anchor="t"/>
          <a:lstStyle/>
          <a:p>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To equip women of color with crypto and DeFi knowledge.</a:t>
            </a:r>
            <a:endParaRPr lang="en-US" sz="1250" dirty="0"/>
          </a:p>
        </p:txBody>
      </p:sp>
      <p:sp>
        <p:nvSpPr>
          <p:cNvPr id="19" name="Shape 17"/>
          <p:cNvSpPr/>
          <p:nvPr/>
        </p:nvSpPr>
        <p:spPr>
          <a:xfrm>
            <a:off x="8930997" y="5635228"/>
            <a:ext cx="3017639" cy="1485424"/>
          </a:xfrm>
          <a:prstGeom prst="roundRect">
            <a:avLst>
              <a:gd name="adj" fmla="val 7387"/>
            </a:avLst>
          </a:prstGeom>
          <a:solidFill>
            <a:srgbClr val="FFFFF4">
              <a:alpha val="95000"/>
            </a:srgbClr>
          </a:solidFill>
          <a:ln/>
        </p:spPr>
      </p:sp>
      <p:sp>
        <p:nvSpPr>
          <p:cNvPr id="20" name="Shape 18"/>
          <p:cNvSpPr/>
          <p:nvPr/>
        </p:nvSpPr>
        <p:spPr>
          <a:xfrm>
            <a:off x="8930997" y="5612368"/>
            <a:ext cx="3017639" cy="91440"/>
          </a:xfrm>
          <a:prstGeom prst="roundRect">
            <a:avLst>
              <a:gd name="adj" fmla="val 74678"/>
            </a:avLst>
          </a:prstGeom>
          <a:solidFill>
            <a:srgbClr val="FF954F"/>
          </a:solidFill>
          <a:ln/>
        </p:spPr>
      </p:sp>
      <p:sp>
        <p:nvSpPr>
          <p:cNvPr id="21" name="Shape 19"/>
          <p:cNvSpPr/>
          <p:nvPr/>
        </p:nvSpPr>
        <p:spPr>
          <a:xfrm>
            <a:off x="10195917" y="5391388"/>
            <a:ext cx="487680" cy="487680"/>
          </a:xfrm>
          <a:prstGeom prst="roundRect">
            <a:avLst>
              <a:gd name="adj" fmla="val 187500"/>
            </a:avLst>
          </a:prstGeom>
          <a:solidFill>
            <a:srgbClr val="FF954F"/>
          </a:solidFill>
          <a:ln/>
        </p:spPr>
      </p:sp>
      <p:sp>
        <p:nvSpPr>
          <p:cNvPr id="22" name="Text 20"/>
          <p:cNvSpPr/>
          <p:nvPr/>
        </p:nvSpPr>
        <p:spPr>
          <a:xfrm>
            <a:off x="10342245" y="5508427"/>
            <a:ext cx="195024" cy="253603"/>
          </a:xfrm>
          <a:prstGeom prst="rect">
            <a:avLst/>
          </a:prstGeom>
          <a:noFill/>
          <a:ln/>
        </p:spPr>
        <p:txBody>
          <a:bodyPr wrap="none" lIns="0" tIns="0" rIns="0" bIns="0" rtlCol="0" anchor="t"/>
          <a:lstStyle/>
          <a:p>
            <a:pPr algn="l" indent="0" marL="0">
              <a:lnSpc>
                <a:spcPts val="1650"/>
              </a:lnSpc>
              <a:buNone/>
            </a:pPr>
            <a:r>
              <a:rPr lang="en-US" sz="1500" dirty="0">
                <a:solidFill>
                  <a:srgbClr val="000000"/>
                </a:solidFill>
                <a:latin typeface="Marcellus" pitchFamily="34" charset="0"/>
                <a:ea typeface="Marcellus" pitchFamily="34" charset="-122"/>
                <a:cs typeface="Marcellus" pitchFamily="34" charset="-120"/>
              </a:rPr>
              <a:t>3</a:t>
            </a:r>
            <a:endParaRPr lang="en-US" sz="1500" dirty="0"/>
          </a:p>
        </p:txBody>
      </p:sp>
      <p:sp>
        <p:nvSpPr>
          <p:cNvPr id="23" name="Text 21"/>
          <p:cNvSpPr/>
          <p:nvPr/>
        </p:nvSpPr>
        <p:spPr>
          <a:xfrm>
            <a:off x="9116378" y="6041588"/>
            <a:ext cx="2337078" cy="303728"/>
          </a:xfrm>
          <a:prstGeom prst="rect">
            <a:avLst/>
          </a:prstGeom>
          <a:noFill/>
          <a:ln/>
        </p:spPr>
        <p:txBody>
          <a:bodyPr wrap="none" lIns="0" tIns="0" rIns="0" bIns="0" rtlCol="0" anchor="t"/>
          <a:lstStyle/>
          <a:p>
            <a:pPr algn="l" indent="0" marL="0">
              <a:lnSpc>
                <a:spcPts val="2350"/>
              </a:lnSpc>
              <a:buNone/>
            </a:pPr>
            <a:r>
              <a:rPr lang="en-US" sz="1800" dirty="0">
                <a:solidFill>
                  <a:srgbClr val="67534F"/>
                </a:solidFill>
                <a:latin typeface="Marcellus" pitchFamily="34" charset="0"/>
                <a:ea typeface="Marcellus" pitchFamily="34" charset="-122"/>
                <a:cs typeface="Marcellus" pitchFamily="34" charset="-120"/>
              </a:rPr>
              <a:t>Community</a:t>
            </a:r>
            <a:endParaRPr lang="en-US" sz="1800" dirty="0"/>
          </a:p>
        </p:txBody>
      </p:sp>
      <p:sp>
        <p:nvSpPr>
          <p:cNvPr id="24" name="Text 22"/>
          <p:cNvSpPr/>
          <p:nvPr/>
        </p:nvSpPr>
        <p:spPr>
          <a:xfrm>
            <a:off x="9116378" y="6409492"/>
            <a:ext cx="2646878" cy="350520"/>
          </a:xfrm>
          <a:prstGeom prst="rect">
            <a:avLst/>
          </a:prstGeom>
          <a:noFill/>
          <a:ln/>
        </p:spPr>
        <p:txBody>
          <a:bodyPr wrap="square" lIns="0" tIns="0" rIns="0" bIns="0" rtlCol="0" anchor="t"/>
          <a:lstStyle/>
          <a:p>
            <a:pPr algn="l" indent="0" marL="0">
              <a:lnSpc>
                <a:spcPts val="1350"/>
              </a:lnSpc>
              <a:buNone/>
            </a:pPr>
            <a:r>
              <a:rPr lang="en-US" sz="1250" dirty="0">
                <a:solidFill>
                  <a:srgbClr val="67534F"/>
                </a:solidFill>
                <a:latin typeface="Montserrat" pitchFamily="34" charset="0"/>
                <a:ea typeface="Montserrat" pitchFamily="34" charset="-122"/>
                <a:cs typeface="Montserrat" pitchFamily="34" charset="-120"/>
              </a:rPr>
              <a:t>Building a supportive network for digital financial success.</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079313" y="922377"/>
            <a:ext cx="8258889" cy="555427"/>
          </a:xfrm>
          <a:prstGeom prst="rect">
            <a:avLst/>
          </a:prstGeom>
          <a:noFill/>
          <a:ln/>
        </p:spPr>
        <p:txBody>
          <a:bodyPr wrap="none" lIns="0" tIns="0" rIns="0" bIns="0" rtlCol="0" anchor="t"/>
          <a:lstStyle/>
          <a:p>
            <a:pPr algn="l" indent="0" marL="0">
              <a:lnSpc>
                <a:spcPts val="4350"/>
              </a:lnSpc>
              <a:buNone/>
            </a:pPr>
            <a:r>
              <a:rPr lang="en-US" sz="3350" dirty="0">
                <a:solidFill>
                  <a:srgbClr val="532418"/>
                </a:solidFill>
                <a:latin typeface="Marcellus" pitchFamily="34" charset="0"/>
                <a:ea typeface="Marcellus" pitchFamily="34" charset="-122"/>
                <a:cs typeface="Marcellus" pitchFamily="34" charset="-120"/>
              </a:rPr>
              <a:t>Deyzhah Knox: Crypto &amp; Finance Educator</a:t>
            </a:r>
            <a:endParaRPr lang="en-US" sz="3350" dirty="0"/>
          </a:p>
        </p:txBody>
      </p:sp>
      <p:sp>
        <p:nvSpPr>
          <p:cNvPr id="3" name="Text 1"/>
          <p:cNvSpPr/>
          <p:nvPr/>
        </p:nvSpPr>
        <p:spPr>
          <a:xfrm>
            <a:off x="3079313" y="1513522"/>
            <a:ext cx="5088731" cy="277654"/>
          </a:xfrm>
          <a:prstGeom prst="rect">
            <a:avLst/>
          </a:prstGeom>
          <a:noFill/>
          <a:ln/>
        </p:spPr>
        <p:txBody>
          <a:bodyPr wrap="none" lIns="0" tIns="0" rIns="0" bIns="0" rtlCol="0" anchor="t"/>
          <a:lstStyle/>
          <a:p>
            <a:pPr algn="l" indent="0" marL="0">
              <a:lnSpc>
                <a:spcPts val="2150"/>
              </a:lnSpc>
              <a:buNone/>
            </a:pPr>
            <a:r>
              <a:rPr lang="en-US" sz="1650" dirty="0">
                <a:solidFill>
                  <a:srgbClr val="532418"/>
                </a:solidFill>
                <a:latin typeface="Marcellus" pitchFamily="34" charset="0"/>
                <a:ea typeface="Marcellus" pitchFamily="34" charset="-122"/>
                <a:cs typeface="Marcellus" pitchFamily="34" charset="-120"/>
              </a:rPr>
              <a:t>Crypto &amp; Finance Educator | Global Markets Analyst</a:t>
            </a:r>
            <a:endParaRPr lang="en-US" sz="1650" dirty="0"/>
          </a:p>
        </p:txBody>
      </p:sp>
      <p:sp>
        <p:nvSpPr>
          <p:cNvPr id="4" name="Text 2"/>
          <p:cNvSpPr/>
          <p:nvPr/>
        </p:nvSpPr>
        <p:spPr>
          <a:xfrm>
            <a:off x="3079313" y="2005846"/>
            <a:ext cx="3789640" cy="2629257"/>
          </a:xfrm>
          <a:prstGeom prst="rect">
            <a:avLst/>
          </a:prstGeom>
          <a:noFill/>
          <a:ln/>
        </p:spPr>
        <p:txBody>
          <a:bodyPr wrap="square" lIns="0" tIns="0" rIns="0" bIns="0" rtlCol="0" anchor="t"/>
          <a:lstStyle/>
          <a:p>
            <a:pPr algn="l" indent="0" marL="0">
              <a:lnSpc>
                <a:spcPts val="1200"/>
              </a:lnSpc>
              <a:buNone/>
            </a:pPr>
            <a:r>
              <a:rPr lang="en-US" sz="1150" dirty="0">
                <a:solidFill>
                  <a:srgbClr val="67534F"/>
                </a:solidFill>
                <a:latin typeface="Montserrat" pitchFamily="34" charset="0"/>
                <a:ea typeface="Montserrat" pitchFamily="34" charset="-122"/>
                <a:cs typeface="Montserrat" pitchFamily="34" charset="-120"/>
              </a:rPr>
              <a:t>Deyzhah Knox is a finance professional, global markets analyst, and digital educator with an academic foundation in international economics and finance. She earned her Bachelor’s degree in Political Science with a specialization in International Diplomacy from Louisiana State University and is currently pursuing a Master’s degree in Finance at the University of Houston, focusing on International Banking and Finance.</a:t>
            </a:r>
            <a:endParaRPr lang="en-US" sz="1150" dirty="0"/>
          </a:p>
          <a:p>
            <a:pPr algn="l" indent="0" marL="0">
              <a:lnSpc>
                <a:spcPts val="1200"/>
              </a:lnSpc>
              <a:buNone/>
            </a:pPr>
            <a:r>
              <a:rPr lang="en-US" sz="1150" dirty="0">
                <a:solidFill>
                  <a:srgbClr val="67534F"/>
                </a:solidFill>
                <a:latin typeface="Montserrat" pitchFamily="34" charset="0"/>
                <a:ea typeface="Montserrat" pitchFamily="34" charset="-122"/>
                <a:cs typeface="Montserrat" pitchFamily="34" charset="-120"/>
              </a:rPr>
              <a:t>She began her career in the commodities sector as a news reporter covering oil and gas markets, gaining firsthand insight into international trade, energy markets, and global economic systems. Deyzhah later transitioned into full time trading, specializing in stock options and cryptocurrency markets.</a:t>
            </a:r>
            <a:endParaRPr lang="en-US" sz="1150" dirty="0"/>
          </a:p>
        </p:txBody>
      </p:sp>
      <p:pic>
        <p:nvPicPr>
          <p:cNvPr id="5" name="Image 0" descr="preencoded.png">    </p:cNvPr>
          <p:cNvPicPr>
            <a:picLocks noChangeAspect="1"/>
          </p:cNvPicPr>
          <p:nvPr/>
        </p:nvPicPr>
        <p:blipFill>
          <a:blip r:embed="rId1"/>
          <a:stretch>
            <a:fillRect/>
          </a:stretch>
        </p:blipFill>
        <p:spPr>
          <a:xfrm>
            <a:off x="7963733" y="2025968"/>
            <a:ext cx="3594854" cy="3957042"/>
          </a:xfrm>
          <a:prstGeom prst="rect">
            <a:avLst/>
          </a:prstGeom>
        </p:spPr>
      </p:pic>
      <p:sp>
        <p:nvSpPr>
          <p:cNvPr id="6" name="Shape 3"/>
          <p:cNvSpPr/>
          <p:nvPr/>
        </p:nvSpPr>
        <p:spPr>
          <a:xfrm>
            <a:off x="3079313" y="6184225"/>
            <a:ext cx="2764274" cy="1122878"/>
          </a:xfrm>
          <a:prstGeom prst="roundRect">
            <a:avLst>
              <a:gd name="adj" fmla="val 31767"/>
            </a:avLst>
          </a:prstGeom>
          <a:solidFill>
            <a:srgbClr val="FFFFF4"/>
          </a:solidFill>
          <a:ln w="15240">
            <a:solidFill>
              <a:srgbClr val="FFE0CC"/>
            </a:solidFill>
            <a:prstDash val="solid"/>
          </a:ln>
        </p:spPr>
      </p:sp>
      <p:sp>
        <p:nvSpPr>
          <p:cNvPr id="7" name="Text 4"/>
          <p:cNvSpPr/>
          <p:nvPr/>
        </p:nvSpPr>
        <p:spPr>
          <a:xfrm>
            <a:off x="3243143" y="6348055"/>
            <a:ext cx="2136458" cy="277654"/>
          </a:xfrm>
          <a:prstGeom prst="rect">
            <a:avLst/>
          </a:prstGeom>
          <a:noFill/>
          <a:ln/>
        </p:spPr>
        <p:txBody>
          <a:bodyPr wrap="none" lIns="0" tIns="0" rIns="0" bIns="0" rtlCol="0" anchor="t"/>
          <a:lstStyle/>
          <a:p>
            <a:pPr algn="l" indent="0" marL="0">
              <a:lnSpc>
                <a:spcPts val="2150"/>
              </a:lnSpc>
              <a:buNone/>
            </a:pPr>
            <a:r>
              <a:rPr lang="en-US" sz="1650" dirty="0">
                <a:solidFill>
                  <a:srgbClr val="67534F"/>
                </a:solidFill>
                <a:latin typeface="Marcellus" pitchFamily="34" charset="0"/>
                <a:ea typeface="Marcellus" pitchFamily="34" charset="-122"/>
                <a:cs typeface="Marcellus" pitchFamily="34" charset="-120"/>
              </a:rPr>
              <a:t>Academic Excellence</a:t>
            </a:r>
            <a:endParaRPr lang="en-US" sz="1650" dirty="0"/>
          </a:p>
        </p:txBody>
      </p:sp>
      <p:sp>
        <p:nvSpPr>
          <p:cNvPr id="8" name="Text 5"/>
          <p:cNvSpPr/>
          <p:nvPr/>
        </p:nvSpPr>
        <p:spPr>
          <a:xfrm>
            <a:off x="3243143" y="6679287"/>
            <a:ext cx="2436614" cy="309324"/>
          </a:xfrm>
          <a:prstGeom prst="rect">
            <a:avLst/>
          </a:prstGeom>
          <a:noFill/>
          <a:ln/>
        </p:spPr>
        <p:txBody>
          <a:bodyPr wrap="square" lIns="0" tIns="0" rIns="0" bIns="0" rtlCol="0" anchor="t"/>
          <a:lstStyle/>
          <a:p>
            <a:pPr algn="l" indent="0" marL="0">
              <a:lnSpc>
                <a:spcPts val="1200"/>
              </a:lnSpc>
              <a:buNone/>
            </a:pPr>
            <a:r>
              <a:rPr lang="en-US" sz="1150" dirty="0">
                <a:solidFill>
                  <a:srgbClr val="67534F"/>
                </a:solidFill>
                <a:latin typeface="Montserrat" pitchFamily="34" charset="0"/>
                <a:ea typeface="Montserrat" pitchFamily="34" charset="-122"/>
                <a:cs typeface="Montserrat" pitchFamily="34" charset="-120"/>
              </a:rPr>
              <a:t>International Economics and Finance expert.</a:t>
            </a:r>
            <a:endParaRPr lang="en-US" sz="1150" dirty="0"/>
          </a:p>
        </p:txBody>
      </p:sp>
      <p:sp>
        <p:nvSpPr>
          <p:cNvPr id="9" name="Shape 6"/>
          <p:cNvSpPr/>
          <p:nvPr/>
        </p:nvSpPr>
        <p:spPr>
          <a:xfrm>
            <a:off x="5933003" y="6184225"/>
            <a:ext cx="2764274" cy="1122878"/>
          </a:xfrm>
          <a:prstGeom prst="roundRect">
            <a:avLst>
              <a:gd name="adj" fmla="val 31767"/>
            </a:avLst>
          </a:prstGeom>
          <a:solidFill>
            <a:srgbClr val="FFFFF4"/>
          </a:solidFill>
          <a:ln w="15240">
            <a:solidFill>
              <a:srgbClr val="FFE0CC"/>
            </a:solidFill>
            <a:prstDash val="solid"/>
          </a:ln>
        </p:spPr>
      </p:sp>
      <p:sp>
        <p:nvSpPr>
          <p:cNvPr id="10" name="Text 7"/>
          <p:cNvSpPr/>
          <p:nvPr/>
        </p:nvSpPr>
        <p:spPr>
          <a:xfrm>
            <a:off x="6096833" y="6348055"/>
            <a:ext cx="2136458" cy="277654"/>
          </a:xfrm>
          <a:prstGeom prst="rect">
            <a:avLst/>
          </a:prstGeom>
          <a:noFill/>
          <a:ln/>
        </p:spPr>
        <p:txBody>
          <a:bodyPr wrap="none" lIns="0" tIns="0" rIns="0" bIns="0" rtlCol="0" anchor="t"/>
          <a:lstStyle/>
          <a:p>
            <a:pPr algn="l" indent="0" marL="0">
              <a:lnSpc>
                <a:spcPts val="2150"/>
              </a:lnSpc>
              <a:buNone/>
            </a:pPr>
            <a:r>
              <a:rPr lang="en-US" sz="1650" dirty="0">
                <a:solidFill>
                  <a:srgbClr val="67534F"/>
                </a:solidFill>
                <a:latin typeface="Marcellus" pitchFamily="34" charset="0"/>
                <a:ea typeface="Marcellus" pitchFamily="34" charset="-122"/>
                <a:cs typeface="Marcellus" pitchFamily="34" charset="-120"/>
              </a:rPr>
              <a:t>Market Insight</a:t>
            </a:r>
            <a:endParaRPr lang="en-US" sz="1650" dirty="0"/>
          </a:p>
        </p:txBody>
      </p:sp>
      <p:sp>
        <p:nvSpPr>
          <p:cNvPr id="11" name="Text 8"/>
          <p:cNvSpPr/>
          <p:nvPr/>
        </p:nvSpPr>
        <p:spPr>
          <a:xfrm>
            <a:off x="6096833" y="6679287"/>
            <a:ext cx="2436614" cy="463987"/>
          </a:xfrm>
          <a:prstGeom prst="rect">
            <a:avLst/>
          </a:prstGeom>
          <a:noFill/>
          <a:ln/>
        </p:spPr>
        <p:txBody>
          <a:bodyPr wrap="square" lIns="0" tIns="0" rIns="0" bIns="0" rtlCol="0" anchor="t"/>
          <a:lstStyle/>
          <a:p>
            <a:pPr algn="l" indent="0" marL="0">
              <a:lnSpc>
                <a:spcPts val="1200"/>
              </a:lnSpc>
              <a:buNone/>
            </a:pPr>
            <a:r>
              <a:rPr lang="en-US" sz="1150" dirty="0">
                <a:solidFill>
                  <a:srgbClr val="67534F"/>
                </a:solidFill>
                <a:latin typeface="Montserrat" pitchFamily="34" charset="0"/>
                <a:ea typeface="Montserrat" pitchFamily="34" charset="-122"/>
                <a:cs typeface="Montserrat" pitchFamily="34" charset="-120"/>
              </a:rPr>
              <a:t>Experienced in commodities, stock options, and crypto markets.</a:t>
            </a:r>
            <a:endParaRPr lang="en-US" sz="1150" dirty="0"/>
          </a:p>
        </p:txBody>
      </p:sp>
      <p:sp>
        <p:nvSpPr>
          <p:cNvPr id="12" name="Shape 9"/>
          <p:cNvSpPr/>
          <p:nvPr/>
        </p:nvSpPr>
        <p:spPr>
          <a:xfrm>
            <a:off x="8786693" y="6184225"/>
            <a:ext cx="2764274" cy="1122878"/>
          </a:xfrm>
          <a:prstGeom prst="roundRect">
            <a:avLst>
              <a:gd name="adj" fmla="val 31767"/>
            </a:avLst>
          </a:prstGeom>
          <a:solidFill>
            <a:srgbClr val="FFFFF4"/>
          </a:solidFill>
          <a:ln w="15240">
            <a:solidFill>
              <a:srgbClr val="FFE0CC"/>
            </a:solidFill>
            <a:prstDash val="solid"/>
          </a:ln>
        </p:spPr>
      </p:sp>
      <p:sp>
        <p:nvSpPr>
          <p:cNvPr id="13" name="Text 10"/>
          <p:cNvSpPr/>
          <p:nvPr/>
        </p:nvSpPr>
        <p:spPr>
          <a:xfrm>
            <a:off x="8950523" y="6348055"/>
            <a:ext cx="2136458" cy="277654"/>
          </a:xfrm>
          <a:prstGeom prst="rect">
            <a:avLst/>
          </a:prstGeom>
          <a:noFill/>
          <a:ln/>
        </p:spPr>
        <p:txBody>
          <a:bodyPr wrap="none" lIns="0" tIns="0" rIns="0" bIns="0" rtlCol="0" anchor="t"/>
          <a:lstStyle/>
          <a:p>
            <a:pPr algn="l" indent="0" marL="0">
              <a:lnSpc>
                <a:spcPts val="2150"/>
              </a:lnSpc>
              <a:buNone/>
            </a:pPr>
            <a:r>
              <a:rPr lang="en-US" sz="1650" dirty="0">
                <a:solidFill>
                  <a:srgbClr val="67534F"/>
                </a:solidFill>
                <a:latin typeface="Marcellus" pitchFamily="34" charset="0"/>
                <a:ea typeface="Marcellus" pitchFamily="34" charset="-122"/>
                <a:cs typeface="Marcellus" pitchFamily="34" charset="-120"/>
              </a:rPr>
              <a:t>Digital Educator</a:t>
            </a:r>
            <a:endParaRPr lang="en-US" sz="1650" dirty="0"/>
          </a:p>
        </p:txBody>
      </p:sp>
      <p:sp>
        <p:nvSpPr>
          <p:cNvPr id="14" name="Text 11"/>
          <p:cNvSpPr/>
          <p:nvPr/>
        </p:nvSpPr>
        <p:spPr>
          <a:xfrm>
            <a:off x="8950523" y="6679287"/>
            <a:ext cx="2436614" cy="309324"/>
          </a:xfrm>
          <a:prstGeom prst="rect">
            <a:avLst/>
          </a:prstGeom>
          <a:noFill/>
          <a:ln/>
        </p:spPr>
        <p:txBody>
          <a:bodyPr wrap="square" lIns="0" tIns="0" rIns="0" bIns="0" rtlCol="0" anchor="t"/>
          <a:lstStyle/>
          <a:p>
            <a:pPr algn="l" indent="0" marL="0">
              <a:lnSpc>
                <a:spcPts val="1200"/>
              </a:lnSpc>
              <a:buNone/>
            </a:pPr>
            <a:r>
              <a:rPr lang="en-US" sz="1150" dirty="0">
                <a:solidFill>
                  <a:srgbClr val="67534F"/>
                </a:solidFill>
                <a:latin typeface="Montserrat" pitchFamily="34" charset="0"/>
                <a:ea typeface="Montserrat" pitchFamily="34" charset="-122"/>
                <a:cs typeface="Montserrat" pitchFamily="34" charset="-120"/>
              </a:rPr>
              <a:t>Creator of "Digitally Deyzhah," empowering financial literacy.</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898809" y="542568"/>
            <a:ext cx="10832783" cy="1420416"/>
          </a:xfrm>
          <a:prstGeom prst="rect">
            <a:avLst/>
          </a:prstGeom>
          <a:noFill/>
          <a:ln/>
        </p:spPr>
        <p:txBody>
          <a:bodyPr wrap="square" lIns="0" tIns="0" rIns="0" bIns="0" rtlCol="0" anchor="t"/>
          <a:lstStyle/>
          <a:p>
            <a:pPr algn="l" indent="0" marL="0">
              <a:lnSpc>
                <a:spcPts val="5550"/>
              </a:lnSpc>
              <a:buNone/>
            </a:pPr>
            <a:r>
              <a:rPr lang="en-US" sz="4300" dirty="0">
                <a:solidFill>
                  <a:srgbClr val="532418"/>
                </a:solidFill>
                <a:latin typeface="Marcellus" pitchFamily="34" charset="0"/>
                <a:ea typeface="Marcellus" pitchFamily="34" charset="-122"/>
                <a:cs typeface="Marcellus" pitchFamily="34" charset="-120"/>
              </a:rPr>
              <a:t>Deyzhah's Impact: Educating for Financial Independence</a:t>
            </a:r>
            <a:endParaRPr lang="en-US" sz="4300" dirty="0"/>
          </a:p>
        </p:txBody>
      </p:sp>
      <p:sp>
        <p:nvSpPr>
          <p:cNvPr id="3" name="Text 1"/>
          <p:cNvSpPr/>
          <p:nvPr/>
        </p:nvSpPr>
        <p:spPr>
          <a:xfrm>
            <a:off x="1898809" y="2255520"/>
            <a:ext cx="10832783" cy="655439"/>
          </a:xfrm>
          <a:prstGeom prst="rect">
            <a:avLst/>
          </a:prstGeom>
          <a:noFill/>
          <a:ln/>
        </p:spPr>
        <p:txBody>
          <a:bodyPr wrap="square" lIns="0" tIns="0" rIns="0" bIns="0" rtlCol="0" anchor="t"/>
          <a:lstStyle/>
          <a:p>
            <a:pPr algn="l" indent="0" marL="0">
              <a:lnSpc>
                <a:spcPts val="1700"/>
              </a:lnSpc>
              <a:buNone/>
            </a:pPr>
            <a:r>
              <a:rPr lang="en-US" sz="1450" dirty="0">
                <a:solidFill>
                  <a:srgbClr val="67534F"/>
                </a:solidFill>
                <a:latin typeface="Montserrat" pitchFamily="34" charset="0"/>
                <a:ea typeface="Montserrat" pitchFamily="34" charset="-122"/>
                <a:cs typeface="Montserrat" pitchFamily="34" charset="-120"/>
              </a:rPr>
              <a:t>As the creator of </a:t>
            </a:r>
            <a:pPr algn="l" indent="0" marL="0">
              <a:lnSpc>
                <a:spcPts val="1700"/>
              </a:lnSpc>
              <a:buNone/>
            </a:pPr>
            <a:r>
              <a:rPr lang="en-US" sz="1450" b="1" dirty="0">
                <a:solidFill>
                  <a:srgbClr val="67534F"/>
                </a:solidFill>
                <a:latin typeface="Montserrat" pitchFamily="34" charset="0"/>
                <a:ea typeface="Montserrat" pitchFamily="34" charset="-122"/>
                <a:cs typeface="Montserrat" pitchFamily="34" charset="-120"/>
              </a:rPr>
              <a:t>Digitally Deyzhah</a:t>
            </a:r>
            <a:pPr algn="l" indent="0" marL="0">
              <a:lnSpc>
                <a:spcPts val="1700"/>
              </a:lnSpc>
              <a:buNone/>
            </a:pPr>
            <a:r>
              <a:rPr lang="en-US" sz="1450" dirty="0">
                <a:solidFill>
                  <a:srgbClr val="67534F"/>
                </a:solidFill>
                <a:latin typeface="Montserrat" pitchFamily="34" charset="0"/>
                <a:ea typeface="Montserrat" pitchFamily="34" charset="-122"/>
                <a:cs typeface="Montserrat" pitchFamily="34" charset="-120"/>
              </a:rPr>
              <a:t> on YouTube, she educates audiences on financial principles, market strategies, and practical tools for financial independence. Her channel serves as a vital resource for individuals seeking to demystify complex financial concepts and apply them to their own lives.</a:t>
            </a:r>
            <a:endParaRPr lang="en-US" sz="1450" dirty="0"/>
          </a:p>
        </p:txBody>
      </p:sp>
      <p:sp>
        <p:nvSpPr>
          <p:cNvPr id="4" name="Text 2"/>
          <p:cNvSpPr/>
          <p:nvPr/>
        </p:nvSpPr>
        <p:spPr>
          <a:xfrm>
            <a:off x="1898809" y="3075503"/>
            <a:ext cx="10832783" cy="655439"/>
          </a:xfrm>
          <a:prstGeom prst="rect">
            <a:avLst/>
          </a:prstGeom>
          <a:noFill/>
          <a:ln/>
        </p:spPr>
        <p:txBody>
          <a:bodyPr wrap="square" lIns="0" tIns="0" rIns="0" bIns="0" rtlCol="0" anchor="t"/>
          <a:lstStyle/>
          <a:p>
            <a:pPr algn="l" indent="0" marL="0">
              <a:lnSpc>
                <a:spcPts val="1700"/>
              </a:lnSpc>
              <a:buNone/>
            </a:pPr>
            <a:r>
              <a:rPr lang="en-US" sz="1450" dirty="0">
                <a:solidFill>
                  <a:srgbClr val="67534F"/>
                </a:solidFill>
                <a:latin typeface="Montserrat" pitchFamily="34" charset="0"/>
                <a:ea typeface="Montserrat" pitchFamily="34" charset="-122"/>
                <a:cs typeface="Montserrat" pitchFamily="34" charset="-120"/>
              </a:rPr>
              <a:t>She is also the founder of </a:t>
            </a:r>
            <a:pPr algn="l" indent="0" marL="0">
              <a:lnSpc>
                <a:spcPts val="1700"/>
              </a:lnSpc>
              <a:buNone/>
            </a:pPr>
            <a:r>
              <a:rPr lang="en-US" sz="1450" b="1" dirty="0">
                <a:solidFill>
                  <a:srgbClr val="67534F"/>
                </a:solidFill>
                <a:latin typeface="Montserrat" pitchFamily="34" charset="0"/>
                <a:ea typeface="Montserrat" pitchFamily="34" charset="-122"/>
                <a:cs typeface="Montserrat" pitchFamily="34" charset="-120"/>
              </a:rPr>
              <a:t>Rationalizing Irrationality LLC</a:t>
            </a:r>
            <a:pPr algn="l" indent="0" marL="0">
              <a:lnSpc>
                <a:spcPts val="1700"/>
              </a:lnSpc>
              <a:buNone/>
            </a:pPr>
            <a:r>
              <a:rPr lang="en-US" sz="1450" dirty="0">
                <a:solidFill>
                  <a:srgbClr val="67534F"/>
                </a:solidFill>
                <a:latin typeface="Montserrat" pitchFamily="34" charset="0"/>
                <a:ea typeface="Montserrat" pitchFamily="34" charset="-122"/>
                <a:cs typeface="Montserrat" pitchFamily="34" charset="-120"/>
              </a:rPr>
              <a:t>, a multidisciplinary company exploring global finance, culture, and policy. Deyzhah brings both analytical rigor and educational clarity to Progressive Sistas Magic’s advisory panel, ensuring our community receives top-tier, actionable financial education.</a:t>
            </a:r>
            <a:endParaRPr lang="en-US" sz="1450" dirty="0"/>
          </a:p>
        </p:txBody>
      </p:sp>
      <p:sp>
        <p:nvSpPr>
          <p:cNvPr id="5" name="Text 3"/>
          <p:cNvSpPr/>
          <p:nvPr/>
        </p:nvSpPr>
        <p:spPr>
          <a:xfrm>
            <a:off x="2687598" y="4420910"/>
            <a:ext cx="2731889" cy="355163"/>
          </a:xfrm>
          <a:prstGeom prst="rect">
            <a:avLst/>
          </a:prstGeom>
          <a:noFill/>
          <a:ln/>
        </p:spPr>
        <p:txBody>
          <a:bodyPr wrap="none" lIns="0" tIns="0" rIns="0" bIns="0" rtlCol="0" anchor="t"/>
          <a:lstStyle/>
          <a:p>
            <a:pPr algn="r" indent="0" marL="0">
              <a:lnSpc>
                <a:spcPts val="2750"/>
              </a:lnSpc>
              <a:buNone/>
            </a:pPr>
            <a:r>
              <a:rPr lang="en-US" sz="2150" dirty="0">
                <a:solidFill>
                  <a:srgbClr val="67534F"/>
                </a:solidFill>
                <a:latin typeface="Marcellus" pitchFamily="34" charset="0"/>
                <a:ea typeface="Marcellus" pitchFamily="34" charset="-122"/>
                <a:cs typeface="Marcellus" pitchFamily="34" charset="-120"/>
              </a:rPr>
              <a:t>Digitally Deyzhah</a:t>
            </a:r>
            <a:endParaRPr lang="en-US" sz="2150" dirty="0"/>
          </a:p>
        </p:txBody>
      </p:sp>
      <p:sp>
        <p:nvSpPr>
          <p:cNvPr id="6" name="Text 4"/>
          <p:cNvSpPr/>
          <p:nvPr/>
        </p:nvSpPr>
        <p:spPr>
          <a:xfrm>
            <a:off x="1898809" y="4863822"/>
            <a:ext cx="3520678" cy="436959"/>
          </a:xfrm>
          <a:prstGeom prst="rect">
            <a:avLst/>
          </a:prstGeom>
          <a:noFill/>
          <a:ln/>
        </p:spPr>
        <p:txBody>
          <a:bodyPr wrap="square" lIns="0" tIns="0" rIns="0" bIns="0" rtlCol="0" anchor="t"/>
          <a:lstStyle/>
          <a:p>
            <a:pPr algn="r" indent="0" marL="0">
              <a:lnSpc>
                <a:spcPts val="1700"/>
              </a:lnSpc>
              <a:buNone/>
            </a:pPr>
            <a:r>
              <a:rPr lang="en-US" sz="1450" dirty="0">
                <a:solidFill>
                  <a:srgbClr val="67534F"/>
                </a:solidFill>
                <a:latin typeface="Montserrat" pitchFamily="34" charset="0"/>
                <a:ea typeface="Montserrat" pitchFamily="34" charset="-122"/>
                <a:cs typeface="Montserrat" pitchFamily="34" charset="-120"/>
              </a:rPr>
              <a:t>YouTube channel for financial education.</a:t>
            </a:r>
            <a:endParaRPr lang="en-US" sz="1450" dirty="0"/>
          </a:p>
        </p:txBody>
      </p:sp>
      <p:pic>
        <p:nvPicPr>
          <p:cNvPr id="7" name="Image 0" descr="preencoded.png">    </p:cNvPr>
          <p:cNvPicPr>
            <a:picLocks noChangeAspect="1"/>
          </p:cNvPicPr>
          <p:nvPr/>
        </p:nvPicPr>
        <p:blipFill>
          <a:blip r:embed="rId1"/>
          <a:stretch>
            <a:fillRect/>
          </a:stretch>
        </p:blipFill>
        <p:spPr>
          <a:xfrm>
            <a:off x="5419487" y="3895487"/>
            <a:ext cx="3791426" cy="3791426"/>
          </a:xfrm>
          <a:prstGeom prst="rect">
            <a:avLst/>
          </a:prstGeom>
        </p:spPr>
      </p:pic>
      <p:pic>
        <p:nvPicPr>
          <p:cNvPr id="8"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91168" y="4967168"/>
            <a:ext cx="267176" cy="267176"/>
          </a:xfrm>
          <a:prstGeom prst="rect">
            <a:avLst/>
          </a:prstGeom>
        </p:spPr>
      </p:pic>
      <p:sp>
        <p:nvSpPr>
          <p:cNvPr id="9" name="Text 5"/>
          <p:cNvSpPr/>
          <p:nvPr/>
        </p:nvSpPr>
        <p:spPr>
          <a:xfrm>
            <a:off x="9210913" y="4243268"/>
            <a:ext cx="3520678" cy="710327"/>
          </a:xfrm>
          <a:prstGeom prst="rect">
            <a:avLst/>
          </a:prstGeom>
          <a:noFill/>
          <a:ln/>
        </p:spPr>
        <p:txBody>
          <a:bodyPr wrap="square" lIns="0" tIns="0" rIns="0" bIns="0" rtlCol="0" anchor="t"/>
          <a:lstStyle/>
          <a:p>
            <a:pPr algn="l" indent="0" marL="0">
              <a:lnSpc>
                <a:spcPts val="2750"/>
              </a:lnSpc>
              <a:buNone/>
            </a:pPr>
            <a:r>
              <a:rPr lang="en-US" sz="2150" dirty="0">
                <a:solidFill>
                  <a:srgbClr val="67534F"/>
                </a:solidFill>
                <a:latin typeface="Marcellus" pitchFamily="34" charset="0"/>
                <a:ea typeface="Marcellus" pitchFamily="34" charset="-122"/>
                <a:cs typeface="Marcellus" pitchFamily="34" charset="-120"/>
              </a:rPr>
              <a:t>Rationalizing Irrationality LLC</a:t>
            </a:r>
            <a:endParaRPr lang="en-US" sz="2150" dirty="0"/>
          </a:p>
        </p:txBody>
      </p:sp>
      <p:sp>
        <p:nvSpPr>
          <p:cNvPr id="10" name="Text 6"/>
          <p:cNvSpPr/>
          <p:nvPr/>
        </p:nvSpPr>
        <p:spPr>
          <a:xfrm>
            <a:off x="9210913" y="5041344"/>
            <a:ext cx="3520678" cy="436959"/>
          </a:xfrm>
          <a:prstGeom prst="rect">
            <a:avLst/>
          </a:prstGeom>
          <a:noFill/>
          <a:ln/>
        </p:spPr>
        <p:txBody>
          <a:bodyPr wrap="square" lIns="0" tIns="0" rIns="0" bIns="0" rtlCol="0" anchor="t"/>
          <a:lstStyle/>
          <a:p>
            <a:pPr algn="l" indent="0" marL="0">
              <a:lnSpc>
                <a:spcPts val="1700"/>
              </a:lnSpc>
              <a:buNone/>
            </a:pPr>
            <a:r>
              <a:rPr lang="en-US" sz="1450" dirty="0">
                <a:solidFill>
                  <a:srgbClr val="67534F"/>
                </a:solidFill>
                <a:latin typeface="Montserrat" pitchFamily="34" charset="0"/>
                <a:ea typeface="Montserrat" pitchFamily="34" charset="-122"/>
                <a:cs typeface="Montserrat" pitchFamily="34" charset="-120"/>
              </a:rPr>
              <a:t>Exploring global finance, culture, and policy.</a:t>
            </a:r>
            <a:endParaRPr lang="en-US" sz="1450" dirty="0"/>
          </a:p>
        </p:txBody>
      </p:sp>
      <p:pic>
        <p:nvPicPr>
          <p:cNvPr id="11" name="Image 2" descr="preencoded.png">    </p:cNvPr>
          <p:cNvPicPr>
            <a:picLocks noChangeAspect="1"/>
          </p:cNvPicPr>
          <p:nvPr/>
        </p:nvPicPr>
        <p:blipFill>
          <a:blip r:embed="rId4"/>
          <a:stretch>
            <a:fillRect/>
          </a:stretch>
        </p:blipFill>
        <p:spPr>
          <a:xfrm>
            <a:off x="5419487" y="3895487"/>
            <a:ext cx="3791426" cy="3791426"/>
          </a:xfrm>
          <a:prstGeom prst="rect">
            <a:avLst/>
          </a:prstGeom>
        </p:spPr>
      </p:pic>
      <p:pic>
        <p:nvPicPr>
          <p:cNvPr id="12" name="Image 3"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71936" y="4967168"/>
            <a:ext cx="267176" cy="267176"/>
          </a:xfrm>
          <a:prstGeom prst="rect">
            <a:avLst/>
          </a:prstGeom>
        </p:spPr>
      </p:pic>
      <p:sp>
        <p:nvSpPr>
          <p:cNvPr id="13" name="Text 7"/>
          <p:cNvSpPr/>
          <p:nvPr/>
        </p:nvSpPr>
        <p:spPr>
          <a:xfrm>
            <a:off x="9210913" y="6459141"/>
            <a:ext cx="2731889" cy="355163"/>
          </a:xfrm>
          <a:prstGeom prst="rect">
            <a:avLst/>
          </a:prstGeom>
          <a:noFill/>
          <a:ln/>
        </p:spPr>
        <p:txBody>
          <a:bodyPr wrap="none" lIns="0" tIns="0" rIns="0" bIns="0" rtlCol="0" anchor="t"/>
          <a:lstStyle/>
          <a:p>
            <a:pPr algn="l" indent="0" marL="0">
              <a:lnSpc>
                <a:spcPts val="2750"/>
              </a:lnSpc>
              <a:buNone/>
            </a:pPr>
            <a:r>
              <a:rPr lang="en-US" sz="2150" dirty="0">
                <a:solidFill>
                  <a:srgbClr val="67534F"/>
                </a:solidFill>
                <a:latin typeface="Marcellus" pitchFamily="34" charset="0"/>
                <a:ea typeface="Marcellus" pitchFamily="34" charset="-122"/>
                <a:cs typeface="Marcellus" pitchFamily="34" charset="-120"/>
              </a:rPr>
              <a:t>Market Strategies</a:t>
            </a:r>
            <a:endParaRPr lang="en-US" sz="2150" dirty="0"/>
          </a:p>
        </p:txBody>
      </p:sp>
      <p:sp>
        <p:nvSpPr>
          <p:cNvPr id="14" name="Text 8"/>
          <p:cNvSpPr/>
          <p:nvPr/>
        </p:nvSpPr>
        <p:spPr>
          <a:xfrm>
            <a:off x="9210913" y="6902053"/>
            <a:ext cx="3520678" cy="436959"/>
          </a:xfrm>
          <a:prstGeom prst="rect">
            <a:avLst/>
          </a:prstGeom>
          <a:noFill/>
          <a:ln/>
        </p:spPr>
        <p:txBody>
          <a:bodyPr wrap="square" lIns="0" tIns="0" rIns="0" bIns="0" rtlCol="0" anchor="t"/>
          <a:lstStyle/>
          <a:p>
            <a:pPr algn="l" indent="0" marL="0">
              <a:lnSpc>
                <a:spcPts val="1700"/>
              </a:lnSpc>
              <a:buNone/>
            </a:pPr>
            <a:r>
              <a:rPr lang="en-US" sz="1450" dirty="0">
                <a:solidFill>
                  <a:srgbClr val="67534F"/>
                </a:solidFill>
                <a:latin typeface="Montserrat" pitchFamily="34" charset="0"/>
                <a:ea typeface="Montserrat" pitchFamily="34" charset="-122"/>
                <a:cs typeface="Montserrat" pitchFamily="34" charset="-120"/>
              </a:rPr>
              <a:t>Practical tools for financial independence.</a:t>
            </a:r>
            <a:endParaRPr lang="en-US" sz="1450" dirty="0"/>
          </a:p>
        </p:txBody>
      </p:sp>
      <p:pic>
        <p:nvPicPr>
          <p:cNvPr id="15" name="Image 4" descr="preencoded.png">    </p:cNvPr>
          <p:cNvPicPr>
            <a:picLocks noChangeAspect="1"/>
          </p:cNvPicPr>
          <p:nvPr/>
        </p:nvPicPr>
        <p:blipFill>
          <a:blip r:embed="rId7"/>
          <a:stretch>
            <a:fillRect/>
          </a:stretch>
        </p:blipFill>
        <p:spPr>
          <a:xfrm>
            <a:off x="5419487" y="3895487"/>
            <a:ext cx="3791426" cy="3791426"/>
          </a:xfrm>
          <a:prstGeom prst="rect">
            <a:avLst/>
          </a:prstGeom>
        </p:spPr>
      </p:pic>
      <p:pic>
        <p:nvPicPr>
          <p:cNvPr id="16" name="Image 5"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71936" y="6347936"/>
            <a:ext cx="267176" cy="267176"/>
          </a:xfrm>
          <a:prstGeom prst="rect">
            <a:avLst/>
          </a:prstGeom>
        </p:spPr>
      </p:pic>
      <p:sp>
        <p:nvSpPr>
          <p:cNvPr id="17" name="Text 9"/>
          <p:cNvSpPr/>
          <p:nvPr/>
        </p:nvSpPr>
        <p:spPr>
          <a:xfrm>
            <a:off x="2687598" y="6459141"/>
            <a:ext cx="2731889" cy="355163"/>
          </a:xfrm>
          <a:prstGeom prst="rect">
            <a:avLst/>
          </a:prstGeom>
          <a:noFill/>
          <a:ln/>
        </p:spPr>
        <p:txBody>
          <a:bodyPr wrap="none" lIns="0" tIns="0" rIns="0" bIns="0" rtlCol="0" anchor="t"/>
          <a:lstStyle/>
          <a:p>
            <a:pPr algn="r" indent="0" marL="0">
              <a:lnSpc>
                <a:spcPts val="2750"/>
              </a:lnSpc>
              <a:buNone/>
            </a:pPr>
            <a:r>
              <a:rPr lang="en-US" sz="2150" dirty="0">
                <a:solidFill>
                  <a:srgbClr val="67534F"/>
                </a:solidFill>
                <a:latin typeface="Marcellus" pitchFamily="34" charset="0"/>
                <a:ea typeface="Marcellus" pitchFamily="34" charset="-122"/>
                <a:cs typeface="Marcellus" pitchFamily="34" charset="-120"/>
              </a:rPr>
              <a:t>Educational Clarity</a:t>
            </a:r>
            <a:endParaRPr lang="en-US" sz="2150" dirty="0"/>
          </a:p>
        </p:txBody>
      </p:sp>
      <p:sp>
        <p:nvSpPr>
          <p:cNvPr id="18" name="Text 10"/>
          <p:cNvSpPr/>
          <p:nvPr/>
        </p:nvSpPr>
        <p:spPr>
          <a:xfrm>
            <a:off x="1898809" y="6902053"/>
            <a:ext cx="3520678" cy="436959"/>
          </a:xfrm>
          <a:prstGeom prst="rect">
            <a:avLst/>
          </a:prstGeom>
          <a:noFill/>
          <a:ln/>
        </p:spPr>
        <p:txBody>
          <a:bodyPr wrap="square" lIns="0" tIns="0" rIns="0" bIns="0" rtlCol="0" anchor="t"/>
          <a:lstStyle/>
          <a:p>
            <a:pPr algn="r" indent="0" marL="0">
              <a:lnSpc>
                <a:spcPts val="1700"/>
              </a:lnSpc>
              <a:buNone/>
            </a:pPr>
            <a:r>
              <a:rPr lang="en-US" sz="1450" dirty="0">
                <a:solidFill>
                  <a:srgbClr val="67534F"/>
                </a:solidFill>
                <a:latin typeface="Montserrat" pitchFamily="34" charset="0"/>
                <a:ea typeface="Montserrat" pitchFamily="34" charset="-122"/>
                <a:cs typeface="Montserrat" pitchFamily="34" charset="-120"/>
              </a:rPr>
              <a:t>Demystifying complex financial concepts.</a:t>
            </a:r>
            <a:endParaRPr lang="en-US" sz="1450" dirty="0"/>
          </a:p>
        </p:txBody>
      </p:sp>
      <p:pic>
        <p:nvPicPr>
          <p:cNvPr id="19" name="Image 6" descr="preencoded.png">    </p:cNvPr>
          <p:cNvPicPr>
            <a:picLocks noChangeAspect="1"/>
          </p:cNvPicPr>
          <p:nvPr/>
        </p:nvPicPr>
        <p:blipFill>
          <a:blip r:embed="rId10"/>
          <a:stretch>
            <a:fillRect/>
          </a:stretch>
        </p:blipFill>
        <p:spPr>
          <a:xfrm>
            <a:off x="5419487" y="3895487"/>
            <a:ext cx="3791426" cy="3791426"/>
          </a:xfrm>
          <a:prstGeom prst="rect">
            <a:avLst/>
          </a:prstGeom>
        </p:spPr>
      </p:pic>
      <p:pic>
        <p:nvPicPr>
          <p:cNvPr id="20" name="Image 7"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491168" y="6347936"/>
            <a:ext cx="267176" cy="26717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220760" y="614720"/>
            <a:ext cx="8188762" cy="1073706"/>
          </a:xfrm>
          <a:prstGeom prst="rect">
            <a:avLst/>
          </a:prstGeom>
          <a:noFill/>
          <a:ln/>
        </p:spPr>
        <p:txBody>
          <a:bodyPr wrap="square" lIns="0" tIns="0" rIns="0" bIns="0" rtlCol="0" anchor="t"/>
          <a:lstStyle/>
          <a:p>
            <a:pPr algn="l" indent="0" marL="0">
              <a:lnSpc>
                <a:spcPts val="4200"/>
              </a:lnSpc>
              <a:buNone/>
            </a:pPr>
            <a:r>
              <a:rPr lang="en-US" sz="3250" dirty="0">
                <a:solidFill>
                  <a:srgbClr val="532418"/>
                </a:solidFill>
                <a:latin typeface="Marcellus" pitchFamily="34" charset="0"/>
                <a:ea typeface="Marcellus" pitchFamily="34" charset="-122"/>
                <a:cs typeface="Marcellus" pitchFamily="34" charset="-120"/>
              </a:rPr>
              <a:t>Joyce Warner: Healthcare &amp; Community Support</a:t>
            </a:r>
            <a:endParaRPr lang="en-US" sz="3250" dirty="0"/>
          </a:p>
        </p:txBody>
      </p:sp>
      <p:sp>
        <p:nvSpPr>
          <p:cNvPr id="3" name="Text 1"/>
          <p:cNvSpPr/>
          <p:nvPr/>
        </p:nvSpPr>
        <p:spPr>
          <a:xfrm>
            <a:off x="3220760" y="1721763"/>
            <a:ext cx="5361503" cy="268486"/>
          </a:xfrm>
          <a:prstGeom prst="rect">
            <a:avLst/>
          </a:prstGeom>
          <a:noFill/>
          <a:ln/>
        </p:spPr>
        <p:txBody>
          <a:bodyPr wrap="none" lIns="0" tIns="0" rIns="0" bIns="0" rtlCol="0" anchor="t"/>
          <a:lstStyle/>
          <a:p>
            <a:pPr algn="l" indent="0" marL="0">
              <a:lnSpc>
                <a:spcPts val="2100"/>
              </a:lnSpc>
              <a:buNone/>
            </a:pPr>
            <a:r>
              <a:rPr lang="en-US" sz="1600" dirty="0">
                <a:solidFill>
                  <a:srgbClr val="532418"/>
                </a:solidFill>
                <a:latin typeface="Marcellus" pitchFamily="34" charset="0"/>
                <a:ea typeface="Marcellus" pitchFamily="34" charset="-122"/>
                <a:cs typeface="Marcellus" pitchFamily="34" charset="-120"/>
              </a:rPr>
              <a:t>Healthcare Professional | Community &amp; Advisory Support</a:t>
            </a:r>
            <a:endParaRPr lang="en-US" sz="1600" dirty="0"/>
          </a:p>
        </p:txBody>
      </p:sp>
      <p:sp>
        <p:nvSpPr>
          <p:cNvPr id="4" name="Text 2"/>
          <p:cNvSpPr/>
          <p:nvPr/>
        </p:nvSpPr>
        <p:spPr>
          <a:xfrm>
            <a:off x="3220760" y="2190750"/>
            <a:ext cx="5114568" cy="2364105"/>
          </a:xfrm>
          <a:prstGeom prst="rect">
            <a:avLst/>
          </a:prstGeom>
          <a:noFill/>
          <a:ln/>
        </p:spPr>
        <p:txBody>
          <a:bodyPr wrap="square" lIns="0" tIns="0" rIns="0" bIns="0" rtlCol="0" anchor="t"/>
          <a:lstStyle/>
          <a:p>
            <a:pPr algn="l" indent="0" marL="0">
              <a:lnSpc>
                <a:spcPts val="1150"/>
              </a:lnSpc>
              <a:buNone/>
            </a:pPr>
            <a:r>
              <a:rPr lang="en-US" sz="1100" dirty="0">
                <a:solidFill>
                  <a:srgbClr val="67534F"/>
                </a:solidFill>
                <a:latin typeface="Montserrat" pitchFamily="34" charset="0"/>
                <a:ea typeface="Montserrat" pitchFamily="34" charset="-122"/>
                <a:cs typeface="Montserrat" pitchFamily="34" charset="-120"/>
              </a:rPr>
              <a:t>Joyce Warner is a seasoned healthcare professional and entrepreneur with more than two decades of experience in patient care and laboratory services. After attending Howard University, she built a long standing career as a mobile phlebotomist and later as a laboratory technician at Chestnut Hill Pediatrics, which became part of Children’s Hospital of Philadelphia (CHOP), where she served for over 15 years.</a:t>
            </a:r>
            <a:endParaRPr lang="en-US" sz="1100" dirty="0"/>
          </a:p>
          <a:p>
            <a:pPr algn="l" indent="0" marL="0">
              <a:lnSpc>
                <a:spcPts val="1150"/>
              </a:lnSpc>
              <a:buNone/>
            </a:pPr>
            <a:r>
              <a:rPr lang="en-US" sz="1100" dirty="0">
                <a:solidFill>
                  <a:srgbClr val="67534F"/>
                </a:solidFill>
                <a:latin typeface="Montserrat" pitchFamily="34" charset="0"/>
                <a:ea typeface="Montserrat" pitchFamily="34" charset="-122"/>
                <a:cs typeface="Montserrat" pitchFamily="34" charset="-120"/>
              </a:rPr>
              <a:t>Following her healthcare career, Joyce co-founded a family-owned party supply business in Pennsylvania, reflecting her dedication to entrepreneurship, community involvement, and generational collaboration.</a:t>
            </a:r>
            <a:endParaRPr lang="en-US" sz="1100" dirty="0"/>
          </a:p>
          <a:p>
            <a:pPr algn="l" indent="0" marL="0">
              <a:lnSpc>
                <a:spcPts val="1150"/>
              </a:lnSpc>
              <a:buNone/>
            </a:pPr>
            <a:r>
              <a:rPr lang="en-US" sz="1100" dirty="0">
                <a:solidFill>
                  <a:srgbClr val="67534F"/>
                </a:solidFill>
                <a:latin typeface="Montserrat" pitchFamily="34" charset="0"/>
                <a:ea typeface="Montserrat" pitchFamily="34" charset="-122"/>
                <a:cs typeface="Montserrat" pitchFamily="34" charset="-120"/>
              </a:rPr>
              <a:t>As she expands her understanding of cryptocurrency and digital finance, Joyce brings real world operational experience, discipline, and a community-first mindset to the Progressive Sistas Magic advisory panel.</a:t>
            </a:r>
            <a:endParaRPr lang="en-US" sz="1100" dirty="0"/>
          </a:p>
        </p:txBody>
      </p:sp>
      <p:pic>
        <p:nvPicPr>
          <p:cNvPr id="5" name="Image 0" descr="preencoded.png">    </p:cNvPr>
          <p:cNvPicPr>
            <a:picLocks noChangeAspect="1"/>
          </p:cNvPicPr>
          <p:nvPr/>
        </p:nvPicPr>
        <p:blipFill>
          <a:blip r:embed="rId1"/>
          <a:stretch>
            <a:fillRect/>
          </a:stretch>
        </p:blipFill>
        <p:spPr>
          <a:xfrm>
            <a:off x="9230201" y="2209562"/>
            <a:ext cx="2186821" cy="4070747"/>
          </a:xfrm>
          <a:prstGeom prst="rect">
            <a:avLst/>
          </a:prstGeom>
        </p:spPr>
      </p:pic>
      <p:sp>
        <p:nvSpPr>
          <p:cNvPr id="6" name="Text 3"/>
          <p:cNvSpPr/>
          <p:nvPr/>
        </p:nvSpPr>
        <p:spPr>
          <a:xfrm>
            <a:off x="3220760" y="6539984"/>
            <a:ext cx="4042172" cy="473988"/>
          </a:xfrm>
          <a:prstGeom prst="rect">
            <a:avLst/>
          </a:prstGeom>
          <a:noFill/>
          <a:ln/>
        </p:spPr>
        <p:txBody>
          <a:bodyPr wrap="none" lIns="0" tIns="0" rIns="0" bIns="0" rtlCol="0" anchor="t"/>
          <a:lstStyle/>
          <a:p>
            <a:pPr algn="ctr" indent="0" marL="0">
              <a:lnSpc>
                <a:spcPts val="3700"/>
              </a:lnSpc>
              <a:buNone/>
            </a:pPr>
            <a:r>
              <a:rPr lang="en-US" sz="3700" dirty="0">
                <a:solidFill>
                  <a:srgbClr val="67534F"/>
                </a:solidFill>
                <a:latin typeface="Marcellus" pitchFamily="34" charset="0"/>
                <a:ea typeface="Marcellus" pitchFamily="34" charset="-122"/>
                <a:cs typeface="Marcellus" pitchFamily="34" charset="-120"/>
              </a:rPr>
              <a:t>20+</a:t>
            </a:r>
            <a:endParaRPr lang="en-US" sz="3700" dirty="0"/>
          </a:p>
        </p:txBody>
      </p:sp>
      <p:sp>
        <p:nvSpPr>
          <p:cNvPr id="7" name="Text 4"/>
          <p:cNvSpPr/>
          <p:nvPr/>
        </p:nvSpPr>
        <p:spPr>
          <a:xfrm>
            <a:off x="4209217" y="7148393"/>
            <a:ext cx="2065139" cy="268486"/>
          </a:xfrm>
          <a:prstGeom prst="rect">
            <a:avLst/>
          </a:prstGeom>
          <a:noFill/>
          <a:ln/>
        </p:spPr>
        <p:txBody>
          <a:bodyPr wrap="none" lIns="0" tIns="0" rIns="0" bIns="0" rtlCol="0" anchor="t"/>
          <a:lstStyle/>
          <a:p>
            <a:pPr algn="ctr" indent="0" marL="0">
              <a:lnSpc>
                <a:spcPts val="2100"/>
              </a:lnSpc>
              <a:buNone/>
            </a:pPr>
            <a:r>
              <a:rPr lang="en-US" sz="1600" dirty="0">
                <a:solidFill>
                  <a:srgbClr val="67534F"/>
                </a:solidFill>
                <a:latin typeface="Marcellus" pitchFamily="34" charset="0"/>
                <a:ea typeface="Marcellus" pitchFamily="34" charset="-122"/>
                <a:cs typeface="Marcellus" pitchFamily="34" charset="-120"/>
              </a:rPr>
              <a:t>Years of Experience</a:t>
            </a:r>
            <a:endParaRPr lang="en-US" sz="1600" dirty="0"/>
          </a:p>
        </p:txBody>
      </p:sp>
      <p:sp>
        <p:nvSpPr>
          <p:cNvPr id="8" name="Text 5"/>
          <p:cNvSpPr/>
          <p:nvPr/>
        </p:nvSpPr>
        <p:spPr>
          <a:xfrm>
            <a:off x="3220760" y="7467005"/>
            <a:ext cx="4042172" cy="147757"/>
          </a:xfrm>
          <a:prstGeom prst="rect">
            <a:avLst/>
          </a:prstGeom>
          <a:noFill/>
          <a:ln/>
        </p:spPr>
        <p:txBody>
          <a:bodyPr wrap="none" lIns="0" tIns="0" rIns="0" bIns="0" rtlCol="0" anchor="t"/>
          <a:lstStyle/>
          <a:p>
            <a:pPr algn="ctr" indent="0" marL="0">
              <a:lnSpc>
                <a:spcPts val="1150"/>
              </a:lnSpc>
              <a:buNone/>
            </a:pPr>
            <a:r>
              <a:rPr lang="en-US" sz="1100" dirty="0">
                <a:solidFill>
                  <a:srgbClr val="67534F"/>
                </a:solidFill>
                <a:latin typeface="Montserrat" pitchFamily="34" charset="0"/>
                <a:ea typeface="Montserrat" pitchFamily="34" charset="-122"/>
                <a:cs typeface="Montserrat" pitchFamily="34" charset="-120"/>
              </a:rPr>
              <a:t>Dedicated to patient care and laboratory services.</a:t>
            </a:r>
            <a:endParaRPr lang="en-US" sz="1100" dirty="0"/>
          </a:p>
        </p:txBody>
      </p:sp>
      <p:sp>
        <p:nvSpPr>
          <p:cNvPr id="9" name="Text 6"/>
          <p:cNvSpPr/>
          <p:nvPr/>
        </p:nvSpPr>
        <p:spPr>
          <a:xfrm>
            <a:off x="7367349" y="6539984"/>
            <a:ext cx="4042172" cy="473988"/>
          </a:xfrm>
          <a:prstGeom prst="rect">
            <a:avLst/>
          </a:prstGeom>
          <a:noFill/>
          <a:ln/>
        </p:spPr>
        <p:txBody>
          <a:bodyPr wrap="none" lIns="0" tIns="0" rIns="0" bIns="0" rtlCol="0" anchor="t"/>
          <a:lstStyle/>
          <a:p>
            <a:pPr algn="ctr" indent="0" marL="0">
              <a:lnSpc>
                <a:spcPts val="3700"/>
              </a:lnSpc>
              <a:buNone/>
            </a:pPr>
            <a:r>
              <a:rPr lang="en-US" sz="3700" dirty="0">
                <a:solidFill>
                  <a:srgbClr val="67534F"/>
                </a:solidFill>
                <a:latin typeface="Marcellus" pitchFamily="34" charset="0"/>
                <a:ea typeface="Marcellus" pitchFamily="34" charset="-122"/>
                <a:cs typeface="Marcellus" pitchFamily="34" charset="-120"/>
              </a:rPr>
              <a:t>15+</a:t>
            </a:r>
            <a:endParaRPr lang="en-US" sz="3700" dirty="0"/>
          </a:p>
        </p:txBody>
      </p:sp>
      <p:sp>
        <p:nvSpPr>
          <p:cNvPr id="10" name="Text 7"/>
          <p:cNvSpPr/>
          <p:nvPr/>
        </p:nvSpPr>
        <p:spPr>
          <a:xfrm>
            <a:off x="8355806" y="7148393"/>
            <a:ext cx="2065139" cy="268486"/>
          </a:xfrm>
          <a:prstGeom prst="rect">
            <a:avLst/>
          </a:prstGeom>
          <a:noFill/>
          <a:ln/>
        </p:spPr>
        <p:txBody>
          <a:bodyPr wrap="none" lIns="0" tIns="0" rIns="0" bIns="0" rtlCol="0" anchor="t"/>
          <a:lstStyle/>
          <a:p>
            <a:pPr algn="ctr" indent="0" marL="0">
              <a:lnSpc>
                <a:spcPts val="2100"/>
              </a:lnSpc>
              <a:buNone/>
            </a:pPr>
            <a:r>
              <a:rPr lang="en-US" sz="1600" dirty="0">
                <a:solidFill>
                  <a:srgbClr val="67534F"/>
                </a:solidFill>
                <a:latin typeface="Marcellus" pitchFamily="34" charset="0"/>
                <a:ea typeface="Marcellus" pitchFamily="34" charset="-122"/>
                <a:cs typeface="Marcellus" pitchFamily="34" charset="-120"/>
              </a:rPr>
              <a:t>Years at CHOP</a:t>
            </a:r>
            <a:endParaRPr lang="en-US" sz="1600" dirty="0"/>
          </a:p>
        </p:txBody>
      </p:sp>
      <p:sp>
        <p:nvSpPr>
          <p:cNvPr id="11" name="Text 8"/>
          <p:cNvSpPr/>
          <p:nvPr/>
        </p:nvSpPr>
        <p:spPr>
          <a:xfrm>
            <a:off x="7367349" y="7467005"/>
            <a:ext cx="4042172" cy="147757"/>
          </a:xfrm>
          <a:prstGeom prst="rect">
            <a:avLst/>
          </a:prstGeom>
          <a:noFill/>
          <a:ln/>
        </p:spPr>
        <p:txBody>
          <a:bodyPr wrap="none" lIns="0" tIns="0" rIns="0" bIns="0" rtlCol="0" anchor="t"/>
          <a:lstStyle/>
          <a:p>
            <a:pPr algn="ctr" indent="0" marL="0">
              <a:lnSpc>
                <a:spcPts val="1150"/>
              </a:lnSpc>
              <a:buNone/>
            </a:pPr>
            <a:r>
              <a:rPr lang="en-US" sz="1100" dirty="0">
                <a:solidFill>
                  <a:srgbClr val="67534F"/>
                </a:solidFill>
                <a:latin typeface="Montserrat" pitchFamily="34" charset="0"/>
                <a:ea typeface="Montserrat" pitchFamily="34" charset="-122"/>
                <a:cs typeface="Montserrat" pitchFamily="34" charset="-120"/>
              </a:rPr>
              <a:t>A long-standing career at a renowned institution.</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543895" y="734497"/>
            <a:ext cx="7528917" cy="494467"/>
          </a:xfrm>
          <a:prstGeom prst="rect">
            <a:avLst/>
          </a:prstGeom>
          <a:noFill/>
          <a:ln/>
        </p:spPr>
        <p:txBody>
          <a:bodyPr wrap="none" lIns="0" tIns="0" rIns="0" bIns="0" rtlCol="0" anchor="t"/>
          <a:lstStyle/>
          <a:p>
            <a:pPr algn="l" indent="0" marL="0">
              <a:lnSpc>
                <a:spcPts val="3850"/>
              </a:lnSpc>
              <a:buNone/>
            </a:pPr>
            <a:r>
              <a:rPr lang="en-US" sz="2950" dirty="0">
                <a:solidFill>
                  <a:srgbClr val="532418"/>
                </a:solidFill>
                <a:latin typeface="Marcellus" pitchFamily="34" charset="0"/>
                <a:ea typeface="Marcellus" pitchFamily="34" charset="-122"/>
                <a:cs typeface="Marcellus" pitchFamily="34" charset="-120"/>
              </a:rPr>
              <a:t>Valerie Crummedyo: Entrepreneurial Insight</a:t>
            </a:r>
            <a:endParaRPr lang="en-US" sz="2950" dirty="0"/>
          </a:p>
        </p:txBody>
      </p:sp>
      <p:sp>
        <p:nvSpPr>
          <p:cNvPr id="3" name="Text 1"/>
          <p:cNvSpPr/>
          <p:nvPr/>
        </p:nvSpPr>
        <p:spPr>
          <a:xfrm>
            <a:off x="3543895" y="1257300"/>
            <a:ext cx="4614267" cy="247293"/>
          </a:xfrm>
          <a:prstGeom prst="rect">
            <a:avLst/>
          </a:prstGeom>
          <a:noFill/>
          <a:ln/>
        </p:spPr>
        <p:txBody>
          <a:bodyPr wrap="none" lIns="0" tIns="0" rIns="0" bIns="0" rtlCol="0" anchor="t"/>
          <a:lstStyle/>
          <a:p>
            <a:pPr algn="l" indent="0" marL="0">
              <a:lnSpc>
                <a:spcPts val="1900"/>
              </a:lnSpc>
              <a:buNone/>
            </a:pPr>
            <a:r>
              <a:rPr lang="en-US" sz="1450" dirty="0">
                <a:solidFill>
                  <a:srgbClr val="532418"/>
                </a:solidFill>
                <a:latin typeface="Marcellus" pitchFamily="34" charset="0"/>
                <a:ea typeface="Marcellus" pitchFamily="34" charset="-122"/>
                <a:cs typeface="Marcellus" pitchFamily="34" charset="-120"/>
              </a:rPr>
              <a:t>Entrepreneur | Business &amp; Financial Literacy Advocate</a:t>
            </a:r>
            <a:endParaRPr lang="en-US" sz="1450" dirty="0"/>
          </a:p>
        </p:txBody>
      </p:sp>
      <p:sp>
        <p:nvSpPr>
          <p:cNvPr id="4" name="Text 2"/>
          <p:cNvSpPr/>
          <p:nvPr/>
        </p:nvSpPr>
        <p:spPr>
          <a:xfrm>
            <a:off x="3543895" y="1674733"/>
            <a:ext cx="3924538" cy="792242"/>
          </a:xfrm>
          <a:prstGeom prst="rect">
            <a:avLst/>
          </a:prstGeom>
          <a:noFill/>
          <a:ln/>
        </p:spPr>
        <p:txBody>
          <a:bodyPr wrap="square" lIns="0" tIns="0" rIns="0" bIns="0" rtlCol="0" anchor="t"/>
          <a:lstStyle/>
          <a:p>
            <a:pPr algn="l" indent="0" marL="0">
              <a:lnSpc>
                <a:spcPts val="1000"/>
              </a:lnSpc>
              <a:buNone/>
            </a:pPr>
            <a:r>
              <a:rPr lang="en-US" sz="1000" b="1" dirty="0">
                <a:solidFill>
                  <a:srgbClr val="67534F"/>
                </a:solidFill>
                <a:latin typeface="Montserrat" pitchFamily="34" charset="0"/>
                <a:ea typeface="Montserrat" pitchFamily="34" charset="-122"/>
                <a:cs typeface="Montserrat" pitchFamily="34" charset="-120"/>
              </a:rPr>
              <a:t>Valerie Crummedyo</a:t>
            </a:r>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 is an entrepreneur and business professional with experience across finance, human resources, publishing, and hospitality. She began her academic journey at Shaw University and later earned an Associate’s Degree and certification as a Human Resources Specialist from Houston Community College.</a:t>
            </a:r>
            <a:endParaRPr lang="en-US" sz="1000" dirty="0"/>
          </a:p>
        </p:txBody>
      </p:sp>
      <p:sp>
        <p:nvSpPr>
          <p:cNvPr id="5" name="Text 3"/>
          <p:cNvSpPr/>
          <p:nvPr/>
        </p:nvSpPr>
        <p:spPr>
          <a:xfrm>
            <a:off x="3543895" y="2530793"/>
            <a:ext cx="3924538" cy="660202"/>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Valerie is the founder of </a:t>
            </a:r>
            <a:pPr algn="l" indent="0" marL="0">
              <a:lnSpc>
                <a:spcPts val="1000"/>
              </a:lnSpc>
              <a:buNone/>
            </a:pPr>
            <a:r>
              <a:rPr lang="en-US" sz="1000" b="1" dirty="0">
                <a:solidFill>
                  <a:srgbClr val="67534F"/>
                </a:solidFill>
                <a:latin typeface="Montserrat" pitchFamily="34" charset="0"/>
                <a:ea typeface="Montserrat" pitchFamily="34" charset="-122"/>
                <a:cs typeface="Montserrat" pitchFamily="34" charset="-120"/>
              </a:rPr>
              <a:t>Bramia’s LLC,</a:t>
            </a:r>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 an umbrella company encompassing Bramia’s Water Ice, Bramia’s Publishing, and Just Cruzin’, a travel planning service. Her ventures reflect a commitment to creativity, operational excellence, and community engagement.</a:t>
            </a:r>
            <a:endParaRPr lang="en-US" sz="1000" dirty="0"/>
          </a:p>
        </p:txBody>
      </p:sp>
      <p:sp>
        <p:nvSpPr>
          <p:cNvPr id="6" name="Text 4"/>
          <p:cNvSpPr/>
          <p:nvPr/>
        </p:nvSpPr>
        <p:spPr>
          <a:xfrm>
            <a:off x="3543895" y="3254812"/>
            <a:ext cx="3924538" cy="528161"/>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With a growing focus on financial literacy and emerging technologies, Valerie contributes business acumen, adaptability, and entrepreneurial insight to the Progressive Sistas Magic advisory panel.</a:t>
            </a:r>
            <a:endParaRPr lang="en-US" sz="1000" dirty="0"/>
          </a:p>
        </p:txBody>
      </p:sp>
      <p:pic>
        <p:nvPicPr>
          <p:cNvPr id="7" name="Image 0" descr="preencoded.png">    </p:cNvPr>
          <p:cNvPicPr>
            <a:picLocks noChangeAspect="1"/>
          </p:cNvPicPr>
          <p:nvPr/>
        </p:nvPicPr>
        <p:blipFill>
          <a:blip r:embed="rId1"/>
          <a:stretch>
            <a:fillRect/>
          </a:stretch>
        </p:blipFill>
        <p:spPr>
          <a:xfrm>
            <a:off x="7798713" y="1690687"/>
            <a:ext cx="3295293" cy="4146828"/>
          </a:xfrm>
          <a:prstGeom prst="rect">
            <a:avLst/>
          </a:prstGeom>
        </p:spPr>
      </p:pic>
      <p:sp>
        <p:nvSpPr>
          <p:cNvPr id="8" name="Text 5"/>
          <p:cNvSpPr/>
          <p:nvPr/>
        </p:nvSpPr>
        <p:spPr>
          <a:xfrm>
            <a:off x="3543895" y="5997059"/>
            <a:ext cx="7542609" cy="132040"/>
          </a:xfrm>
          <a:prstGeom prst="rect">
            <a:avLst/>
          </a:prstGeom>
          <a:noFill/>
          <a:ln/>
        </p:spPr>
        <p:txBody>
          <a:bodyPr wrap="none" lIns="0" tIns="0" rIns="0" bIns="0" rtlCol="0" anchor="t"/>
          <a:lstStyle/>
          <a:p>
            <a:pPr algn="l" indent="0" marL="0">
              <a:lnSpc>
                <a:spcPts val="1000"/>
              </a:lnSpc>
              <a:buNone/>
            </a:pPr>
            <a:endParaRPr lang="en-US" sz="1000" dirty="0"/>
          </a:p>
        </p:txBody>
      </p:sp>
      <p:pic>
        <p:nvPicPr>
          <p:cNvPr id="9" name="Image 1" descr="preencoded.png">    </p:cNvPr>
          <p:cNvPicPr>
            <a:picLocks noChangeAspect="1"/>
          </p:cNvPicPr>
          <p:nvPr/>
        </p:nvPicPr>
        <p:blipFill>
          <a:blip r:embed="rId2"/>
          <a:stretch>
            <a:fillRect/>
          </a:stretch>
        </p:blipFill>
        <p:spPr>
          <a:xfrm>
            <a:off x="3543895" y="6208871"/>
            <a:ext cx="2514124" cy="529233"/>
          </a:xfrm>
          <a:prstGeom prst="rect">
            <a:avLst/>
          </a:prstGeom>
        </p:spPr>
      </p:pic>
      <p:sp>
        <p:nvSpPr>
          <p:cNvPr id="10" name="Text 6"/>
          <p:cNvSpPr/>
          <p:nvPr/>
        </p:nvSpPr>
        <p:spPr>
          <a:xfrm>
            <a:off x="3676174" y="6808946"/>
            <a:ext cx="1902143" cy="247293"/>
          </a:xfrm>
          <a:prstGeom prst="rect">
            <a:avLst/>
          </a:prstGeom>
          <a:noFill/>
          <a:ln/>
        </p:spPr>
        <p:txBody>
          <a:bodyPr wrap="none" lIns="0" tIns="0" rIns="0" bIns="0" rtlCol="0" anchor="t"/>
          <a:lstStyle/>
          <a:p>
            <a:pPr algn="l" indent="0" marL="0">
              <a:lnSpc>
                <a:spcPts val="1900"/>
              </a:lnSpc>
              <a:buNone/>
            </a:pPr>
            <a:r>
              <a:rPr lang="en-US" sz="1450" dirty="0">
                <a:solidFill>
                  <a:srgbClr val="67534F"/>
                </a:solidFill>
                <a:latin typeface="Marcellus" pitchFamily="34" charset="0"/>
                <a:ea typeface="Marcellus" pitchFamily="34" charset="-122"/>
                <a:cs typeface="Marcellus" pitchFamily="34" charset="-120"/>
              </a:rPr>
              <a:t>Business Acumen</a:t>
            </a:r>
            <a:endParaRPr lang="en-US" sz="1450" dirty="0"/>
          </a:p>
        </p:txBody>
      </p:sp>
      <p:sp>
        <p:nvSpPr>
          <p:cNvPr id="11" name="Text 7"/>
          <p:cNvSpPr/>
          <p:nvPr/>
        </p:nvSpPr>
        <p:spPr>
          <a:xfrm>
            <a:off x="3676174" y="7098744"/>
            <a:ext cx="2249567" cy="264081"/>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Expertise across diverse industries.</a:t>
            </a:r>
            <a:endParaRPr lang="en-US" sz="1000" dirty="0"/>
          </a:p>
        </p:txBody>
      </p:sp>
      <p:pic>
        <p:nvPicPr>
          <p:cNvPr id="12" name="Image 2" descr="preencoded.png">    </p:cNvPr>
          <p:cNvPicPr>
            <a:picLocks noChangeAspect="1"/>
          </p:cNvPicPr>
          <p:nvPr/>
        </p:nvPicPr>
        <p:blipFill>
          <a:blip r:embed="rId3"/>
          <a:stretch>
            <a:fillRect/>
          </a:stretch>
        </p:blipFill>
        <p:spPr>
          <a:xfrm>
            <a:off x="6058019" y="6208871"/>
            <a:ext cx="2514243" cy="529233"/>
          </a:xfrm>
          <a:prstGeom prst="rect">
            <a:avLst/>
          </a:prstGeom>
        </p:spPr>
      </p:pic>
      <p:sp>
        <p:nvSpPr>
          <p:cNvPr id="13" name="Text 8"/>
          <p:cNvSpPr/>
          <p:nvPr/>
        </p:nvSpPr>
        <p:spPr>
          <a:xfrm>
            <a:off x="6190298" y="6808946"/>
            <a:ext cx="1902143" cy="247293"/>
          </a:xfrm>
          <a:prstGeom prst="rect">
            <a:avLst/>
          </a:prstGeom>
          <a:noFill/>
          <a:ln/>
        </p:spPr>
        <p:txBody>
          <a:bodyPr wrap="none" lIns="0" tIns="0" rIns="0" bIns="0" rtlCol="0" anchor="t"/>
          <a:lstStyle/>
          <a:p>
            <a:pPr algn="l" indent="0" marL="0">
              <a:lnSpc>
                <a:spcPts val="1900"/>
              </a:lnSpc>
              <a:buNone/>
            </a:pPr>
            <a:r>
              <a:rPr lang="en-US" sz="1450" dirty="0">
                <a:solidFill>
                  <a:srgbClr val="67534F"/>
                </a:solidFill>
                <a:latin typeface="Marcellus" pitchFamily="34" charset="0"/>
                <a:ea typeface="Marcellus" pitchFamily="34" charset="-122"/>
                <a:cs typeface="Marcellus" pitchFamily="34" charset="-120"/>
              </a:rPr>
              <a:t>Creative Ventures</a:t>
            </a:r>
            <a:endParaRPr lang="en-US" sz="1450" dirty="0"/>
          </a:p>
        </p:txBody>
      </p:sp>
      <p:sp>
        <p:nvSpPr>
          <p:cNvPr id="14" name="Text 9"/>
          <p:cNvSpPr/>
          <p:nvPr/>
        </p:nvSpPr>
        <p:spPr>
          <a:xfrm>
            <a:off x="6190298" y="7098744"/>
            <a:ext cx="2249686" cy="264081"/>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Bramia's LLC: Water Ice, Publishing, Travel.</a:t>
            </a:r>
            <a:endParaRPr lang="en-US" sz="1000" dirty="0"/>
          </a:p>
        </p:txBody>
      </p:sp>
      <p:pic>
        <p:nvPicPr>
          <p:cNvPr id="15" name="Image 3" descr="preencoded.png">    </p:cNvPr>
          <p:cNvPicPr>
            <a:picLocks noChangeAspect="1"/>
          </p:cNvPicPr>
          <p:nvPr/>
        </p:nvPicPr>
        <p:blipFill>
          <a:blip r:embed="rId4"/>
          <a:stretch>
            <a:fillRect/>
          </a:stretch>
        </p:blipFill>
        <p:spPr>
          <a:xfrm>
            <a:off x="8572262" y="6208871"/>
            <a:ext cx="2514124" cy="529233"/>
          </a:xfrm>
          <a:prstGeom prst="rect">
            <a:avLst/>
          </a:prstGeom>
        </p:spPr>
      </p:pic>
      <p:sp>
        <p:nvSpPr>
          <p:cNvPr id="16" name="Text 10"/>
          <p:cNvSpPr/>
          <p:nvPr/>
        </p:nvSpPr>
        <p:spPr>
          <a:xfrm>
            <a:off x="8704540" y="6808946"/>
            <a:ext cx="1902143" cy="247293"/>
          </a:xfrm>
          <a:prstGeom prst="rect">
            <a:avLst/>
          </a:prstGeom>
          <a:noFill/>
          <a:ln/>
        </p:spPr>
        <p:txBody>
          <a:bodyPr wrap="none" lIns="0" tIns="0" rIns="0" bIns="0" rtlCol="0" anchor="t"/>
          <a:lstStyle/>
          <a:p>
            <a:pPr algn="l" indent="0" marL="0">
              <a:lnSpc>
                <a:spcPts val="1900"/>
              </a:lnSpc>
              <a:buNone/>
            </a:pPr>
            <a:r>
              <a:rPr lang="en-US" sz="1450" dirty="0">
                <a:solidFill>
                  <a:srgbClr val="67534F"/>
                </a:solidFill>
                <a:latin typeface="Marcellus" pitchFamily="34" charset="0"/>
                <a:ea typeface="Marcellus" pitchFamily="34" charset="-122"/>
                <a:cs typeface="Marcellus" pitchFamily="34" charset="-120"/>
              </a:rPr>
              <a:t>Adaptability</a:t>
            </a:r>
            <a:endParaRPr lang="en-US" sz="1450" dirty="0"/>
          </a:p>
        </p:txBody>
      </p:sp>
      <p:sp>
        <p:nvSpPr>
          <p:cNvPr id="17" name="Text 11"/>
          <p:cNvSpPr/>
          <p:nvPr/>
        </p:nvSpPr>
        <p:spPr>
          <a:xfrm>
            <a:off x="8704540" y="7098744"/>
            <a:ext cx="2249567" cy="264081"/>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Navigating emerging technologies and markets.</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750826" y="936903"/>
            <a:ext cx="7128629" cy="934879"/>
          </a:xfrm>
          <a:prstGeom prst="rect">
            <a:avLst/>
          </a:prstGeom>
          <a:noFill/>
          <a:ln/>
        </p:spPr>
        <p:txBody>
          <a:bodyPr wrap="square" lIns="0" tIns="0" rIns="0" bIns="0" rtlCol="0" anchor="t"/>
          <a:lstStyle/>
          <a:p>
            <a:pPr algn="l" indent="0" marL="0">
              <a:lnSpc>
                <a:spcPts val="3650"/>
              </a:lnSpc>
              <a:buNone/>
            </a:pPr>
            <a:r>
              <a:rPr lang="en-US" sz="2800" dirty="0">
                <a:solidFill>
                  <a:srgbClr val="532418"/>
                </a:solidFill>
                <a:latin typeface="Marcellus" pitchFamily="34" charset="0"/>
                <a:ea typeface="Marcellus" pitchFamily="34" charset="-122"/>
                <a:cs typeface="Marcellus" pitchFamily="34" charset="-120"/>
              </a:rPr>
              <a:t>Jacqueline Ramos: Real Estate &amp; Brand Leadership</a:t>
            </a:r>
            <a:endParaRPr lang="en-US" sz="2800" dirty="0"/>
          </a:p>
        </p:txBody>
      </p:sp>
      <p:sp>
        <p:nvSpPr>
          <p:cNvPr id="3" name="Text 1"/>
          <p:cNvSpPr/>
          <p:nvPr/>
        </p:nvSpPr>
        <p:spPr>
          <a:xfrm>
            <a:off x="3750826" y="1897023"/>
            <a:ext cx="4910376" cy="233720"/>
          </a:xfrm>
          <a:prstGeom prst="rect">
            <a:avLst/>
          </a:prstGeom>
          <a:noFill/>
          <a:ln/>
        </p:spPr>
        <p:txBody>
          <a:bodyPr wrap="none" lIns="0" tIns="0" rIns="0" bIns="0" rtlCol="0" anchor="t"/>
          <a:lstStyle/>
          <a:p>
            <a:pPr algn="l" indent="0" marL="0">
              <a:lnSpc>
                <a:spcPts val="1800"/>
              </a:lnSpc>
              <a:buNone/>
            </a:pPr>
            <a:r>
              <a:rPr lang="en-US" sz="1400" dirty="0">
                <a:solidFill>
                  <a:srgbClr val="532418"/>
                </a:solidFill>
                <a:latin typeface="Marcellus" pitchFamily="34" charset="0"/>
                <a:ea typeface="Marcellus" pitchFamily="34" charset="-122"/>
                <a:cs typeface="Marcellus" pitchFamily="34" charset="-120"/>
              </a:rPr>
              <a:t>Real Estate Professional | Brand Leader | Community Builder</a:t>
            </a:r>
            <a:endParaRPr lang="en-US" sz="1400" dirty="0"/>
          </a:p>
        </p:txBody>
      </p:sp>
      <p:sp>
        <p:nvSpPr>
          <p:cNvPr id="4" name="Text 2"/>
          <p:cNvSpPr/>
          <p:nvPr/>
        </p:nvSpPr>
        <p:spPr>
          <a:xfrm>
            <a:off x="3750826" y="2282666"/>
            <a:ext cx="4080748" cy="856774"/>
          </a:xfrm>
          <a:prstGeom prst="rect">
            <a:avLst/>
          </a:prstGeom>
          <a:noFill/>
          <a:ln/>
        </p:spPr>
        <p:txBody>
          <a:bodyPr wrap="square" lIns="0" tIns="0" rIns="0" bIns="0" rtlCol="0" anchor="t"/>
          <a:lstStyle/>
          <a:p>
            <a:pPr algn="l" indent="0" marL="0">
              <a:lnSpc>
                <a:spcPts val="950"/>
              </a:lnSpc>
              <a:buNone/>
            </a:pPr>
            <a:r>
              <a:rPr lang="en-US" sz="950" b="1" dirty="0">
                <a:solidFill>
                  <a:srgbClr val="67534F"/>
                </a:solidFill>
                <a:latin typeface="Montserrat" pitchFamily="34" charset="0"/>
                <a:ea typeface="Montserrat" pitchFamily="34" charset="-122"/>
                <a:cs typeface="Montserrat" pitchFamily="34" charset="-120"/>
              </a:rPr>
              <a:t>Jacqueline Ramos</a:t>
            </a:r>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 joins the Advisory Panel of Progressive Sistas MAGIC with a dynamic blend of real estate expertise and high-end retail brand leadership. A licensed real estate professional with deep roots in the vibrant Miami residential market, Jacqueline has built her distinguished career on a foundation of relationship-building, strategic marketing, and consistently delivering exceptional results across diverse client bases.</a:t>
            </a:r>
            <a:endParaRPr lang="en-US" sz="950" dirty="0"/>
          </a:p>
        </p:txBody>
      </p:sp>
      <p:sp>
        <p:nvSpPr>
          <p:cNvPr id="5" name="Text 3"/>
          <p:cNvSpPr/>
          <p:nvPr/>
        </p:nvSpPr>
        <p:spPr>
          <a:xfrm>
            <a:off x="3750826" y="3196352"/>
            <a:ext cx="4080748" cy="1223963"/>
          </a:xfrm>
          <a:prstGeom prst="rect">
            <a:avLst/>
          </a:prstGeom>
          <a:noFill/>
          <a:ln/>
        </p:spPr>
        <p:txBody>
          <a:bodyPr wrap="square" lIns="0" tIns="0" rIns="0" bIns="0" rtlCol="0" anchor="t"/>
          <a:lstStyle/>
          <a:p>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Jacqueline began her career at the </a:t>
            </a:r>
            <a:pPr algn="l" indent="0" marL="0">
              <a:lnSpc>
                <a:spcPts val="950"/>
              </a:lnSpc>
              <a:buNone/>
            </a:pPr>
            <a:r>
              <a:rPr lang="en-US" sz="950" b="1" dirty="0">
                <a:solidFill>
                  <a:srgbClr val="67534F"/>
                </a:solidFill>
                <a:latin typeface="Montserrat" pitchFamily="34" charset="0"/>
                <a:ea typeface="Montserrat" pitchFamily="34" charset="-122"/>
                <a:cs typeface="Montserrat" pitchFamily="34" charset="-120"/>
              </a:rPr>
              <a:t>Gold Coast School of Real Estate</a:t>
            </a:r>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 establishing herself by serving buyers, sellers, commercial developers, and brokerages throughout South Florida. She expanded her impact as a </a:t>
            </a:r>
            <a:pPr algn="l" indent="0" marL="0">
              <a:lnSpc>
                <a:spcPts val="950"/>
              </a:lnSpc>
              <a:buNone/>
            </a:pPr>
            <a:r>
              <a:rPr lang="en-US" sz="950" b="1" dirty="0">
                <a:solidFill>
                  <a:srgbClr val="67534F"/>
                </a:solidFill>
                <a:latin typeface="Montserrat" pitchFamily="34" charset="0"/>
                <a:ea typeface="Montserrat" pitchFamily="34" charset="-122"/>
                <a:cs typeface="Montserrat" pitchFamily="34" charset="-120"/>
              </a:rPr>
              <a:t>Real Estate Coordinator</a:t>
            </a:r>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 for the Fortune 100 Group in Miami, contributing to strategic, large-scale projects. Most recently, she served as a </a:t>
            </a:r>
            <a:pPr algn="l" indent="0" marL="0">
              <a:lnSpc>
                <a:spcPts val="950"/>
              </a:lnSpc>
              <a:buNone/>
            </a:pPr>
            <a:r>
              <a:rPr lang="en-US" sz="950" b="1" dirty="0">
                <a:solidFill>
                  <a:srgbClr val="67534F"/>
                </a:solidFill>
                <a:latin typeface="Montserrat" pitchFamily="34" charset="0"/>
                <a:ea typeface="Montserrat" pitchFamily="34" charset="-122"/>
                <a:cs typeface="Montserrat" pitchFamily="34" charset="-120"/>
              </a:rPr>
              <a:t>Brand Manager</a:t>
            </a:r>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 at Neiman Marcus in Charlotte, representing global luxury retailers while honing her skills in premium client service and market positioning.</a:t>
            </a:r>
            <a:endParaRPr lang="en-US" sz="950" dirty="0"/>
          </a:p>
        </p:txBody>
      </p:sp>
      <p:pic>
        <p:nvPicPr>
          <p:cNvPr id="6" name="Image 0" descr="preencoded.png">    </p:cNvPr>
          <p:cNvPicPr>
            <a:picLocks noChangeAspect="1"/>
          </p:cNvPicPr>
          <p:nvPr/>
        </p:nvPicPr>
        <p:blipFill>
          <a:blip r:embed="rId1"/>
          <a:stretch>
            <a:fillRect/>
          </a:stretch>
        </p:blipFill>
        <p:spPr>
          <a:xfrm>
            <a:off x="8386524" y="2296954"/>
            <a:ext cx="2258020" cy="2937153"/>
          </a:xfrm>
          <a:prstGeom prst="rect">
            <a:avLst/>
          </a:prstGeom>
        </p:spPr>
      </p:pic>
      <p:sp>
        <p:nvSpPr>
          <p:cNvPr id="7" name="Text 4"/>
          <p:cNvSpPr/>
          <p:nvPr/>
        </p:nvSpPr>
        <p:spPr>
          <a:xfrm>
            <a:off x="3750826" y="5376505"/>
            <a:ext cx="7128629" cy="611981"/>
          </a:xfrm>
          <a:prstGeom prst="rect">
            <a:avLst/>
          </a:prstGeom>
          <a:noFill/>
          <a:ln/>
        </p:spPr>
        <p:txBody>
          <a:bodyPr wrap="square" lIns="0" tIns="0" rIns="0" bIns="0" rtlCol="0" anchor="t"/>
          <a:lstStyle/>
          <a:p>
            <a:pPr algn="l" indent="0" marL="0">
              <a:lnSpc>
                <a:spcPts val="950"/>
              </a:lnSpc>
              <a:buNone/>
            </a:pPr>
            <a:r>
              <a:rPr lang="en-US" sz="950" b="1" dirty="0">
                <a:solidFill>
                  <a:srgbClr val="67534F"/>
                </a:solidFill>
                <a:latin typeface="Montserrat" pitchFamily="34" charset="0"/>
                <a:ea typeface="Montserrat" pitchFamily="34" charset="-122"/>
                <a:cs typeface="Montserrat" pitchFamily="34" charset="-120"/>
              </a:rPr>
              <a:t>At Progressive Sistas MAGIC,</a:t>
            </a:r>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 Jacqueline brings a unique and invaluable perspective shaped by her comprehensive background in real estate, luxury branding, and client-centered service. Her extensive experience working with diverse communities and high-net-worth clientele adds significant depth to our mission, enhancing our ability to attract a broader and more diverse crypto learning community. She strengthens our approach to brand engagement, partnership development, and overall community growth.</a:t>
            </a:r>
            <a:endParaRPr lang="en-US" sz="950" dirty="0"/>
          </a:p>
        </p:txBody>
      </p:sp>
      <p:sp>
        <p:nvSpPr>
          <p:cNvPr id="8" name="Shape 5"/>
          <p:cNvSpPr/>
          <p:nvPr/>
        </p:nvSpPr>
        <p:spPr>
          <a:xfrm>
            <a:off x="3750826" y="6059686"/>
            <a:ext cx="2333982" cy="1232892"/>
          </a:xfrm>
          <a:prstGeom prst="roundRect">
            <a:avLst>
              <a:gd name="adj" fmla="val 4261"/>
            </a:avLst>
          </a:prstGeom>
          <a:solidFill>
            <a:srgbClr val="FFFFF4">
              <a:alpha val="95000"/>
            </a:srgbClr>
          </a:solidFill>
          <a:ln w="15240">
            <a:solidFill>
              <a:srgbClr val="FFE0CC"/>
            </a:solidFill>
            <a:prstDash val="solid"/>
          </a:ln>
        </p:spPr>
      </p:sp>
      <p:sp>
        <p:nvSpPr>
          <p:cNvPr id="9" name="Shape 6"/>
          <p:cNvSpPr/>
          <p:nvPr/>
        </p:nvSpPr>
        <p:spPr>
          <a:xfrm>
            <a:off x="3766066" y="6074926"/>
            <a:ext cx="2303502" cy="375166"/>
          </a:xfrm>
          <a:prstGeom prst="roundRect">
            <a:avLst>
              <a:gd name="adj" fmla="val 9126"/>
            </a:avLst>
          </a:prstGeom>
          <a:solidFill>
            <a:srgbClr val="FFFFF4"/>
          </a:solidFill>
          <a:ln/>
        </p:spPr>
      </p:sp>
      <p:pic>
        <p:nvPicPr>
          <p:cNvPr id="10"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24055" y="6161008"/>
            <a:ext cx="187523" cy="187523"/>
          </a:xfrm>
          <a:prstGeom prst="rect">
            <a:avLst/>
          </a:prstGeom>
        </p:spPr>
      </p:pic>
      <p:sp>
        <p:nvSpPr>
          <p:cNvPr id="11" name="Text 7"/>
          <p:cNvSpPr/>
          <p:nvPr/>
        </p:nvSpPr>
        <p:spPr>
          <a:xfrm>
            <a:off x="3891082" y="6513433"/>
            <a:ext cx="1797725" cy="233720"/>
          </a:xfrm>
          <a:prstGeom prst="rect">
            <a:avLst/>
          </a:prstGeom>
          <a:noFill/>
          <a:ln/>
        </p:spPr>
        <p:txBody>
          <a:bodyPr wrap="none" lIns="0" tIns="0" rIns="0" bIns="0" rtlCol="0" anchor="t"/>
          <a:lstStyle/>
          <a:p>
            <a:pPr algn="l" indent="0" marL="0">
              <a:lnSpc>
                <a:spcPts val="1800"/>
              </a:lnSpc>
              <a:buNone/>
            </a:pPr>
            <a:r>
              <a:rPr lang="en-US" sz="1400" dirty="0">
                <a:solidFill>
                  <a:srgbClr val="67534F"/>
                </a:solidFill>
                <a:latin typeface="Marcellus" pitchFamily="34" charset="0"/>
                <a:ea typeface="Marcellus" pitchFamily="34" charset="-122"/>
                <a:cs typeface="Marcellus" pitchFamily="34" charset="-120"/>
              </a:rPr>
              <a:t>Real Estate Acumen</a:t>
            </a:r>
            <a:endParaRPr lang="en-US" sz="1400" dirty="0"/>
          </a:p>
        </p:txBody>
      </p:sp>
      <p:sp>
        <p:nvSpPr>
          <p:cNvPr id="12" name="Text 8"/>
          <p:cNvSpPr/>
          <p:nvPr/>
        </p:nvSpPr>
        <p:spPr>
          <a:xfrm>
            <a:off x="3891082" y="6785134"/>
            <a:ext cx="2053471" cy="244793"/>
          </a:xfrm>
          <a:prstGeom prst="rect">
            <a:avLst/>
          </a:prstGeom>
          <a:noFill/>
          <a:ln/>
        </p:spPr>
        <p:txBody>
          <a:bodyPr wrap="square" lIns="0" tIns="0" rIns="0" bIns="0" rtlCol="0" anchor="t"/>
          <a:lstStyle/>
          <a:p>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Expertise in Miami's residential market &amp; strategic marketing.</a:t>
            </a:r>
            <a:endParaRPr lang="en-US" sz="950" dirty="0"/>
          </a:p>
        </p:txBody>
      </p:sp>
      <p:sp>
        <p:nvSpPr>
          <p:cNvPr id="13" name="Shape 9"/>
          <p:cNvSpPr/>
          <p:nvPr/>
        </p:nvSpPr>
        <p:spPr>
          <a:xfrm>
            <a:off x="6148149" y="6059686"/>
            <a:ext cx="2333982" cy="1232892"/>
          </a:xfrm>
          <a:prstGeom prst="roundRect">
            <a:avLst>
              <a:gd name="adj" fmla="val 4261"/>
            </a:avLst>
          </a:prstGeom>
          <a:solidFill>
            <a:srgbClr val="FFFFF4">
              <a:alpha val="95000"/>
            </a:srgbClr>
          </a:solidFill>
          <a:ln w="15240">
            <a:solidFill>
              <a:srgbClr val="FFE0CC"/>
            </a:solidFill>
            <a:prstDash val="solid"/>
          </a:ln>
        </p:spPr>
      </p:sp>
      <p:sp>
        <p:nvSpPr>
          <p:cNvPr id="14" name="Shape 10"/>
          <p:cNvSpPr/>
          <p:nvPr/>
        </p:nvSpPr>
        <p:spPr>
          <a:xfrm>
            <a:off x="6163389" y="6074926"/>
            <a:ext cx="2303502" cy="375166"/>
          </a:xfrm>
          <a:prstGeom prst="roundRect">
            <a:avLst>
              <a:gd name="adj" fmla="val 9126"/>
            </a:avLst>
          </a:prstGeom>
          <a:solidFill>
            <a:srgbClr val="FFFFF4"/>
          </a:solidFill>
          <a:ln/>
        </p:spPr>
      </p:sp>
      <p:pic>
        <p:nvPicPr>
          <p:cNvPr id="15"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21379" y="6161008"/>
            <a:ext cx="187523" cy="187523"/>
          </a:xfrm>
          <a:prstGeom prst="rect">
            <a:avLst/>
          </a:prstGeom>
        </p:spPr>
      </p:pic>
      <p:sp>
        <p:nvSpPr>
          <p:cNvPr id="16" name="Text 11"/>
          <p:cNvSpPr/>
          <p:nvPr/>
        </p:nvSpPr>
        <p:spPr>
          <a:xfrm>
            <a:off x="6288405" y="6513433"/>
            <a:ext cx="1797725" cy="233720"/>
          </a:xfrm>
          <a:prstGeom prst="rect">
            <a:avLst/>
          </a:prstGeom>
          <a:noFill/>
          <a:ln/>
        </p:spPr>
        <p:txBody>
          <a:bodyPr wrap="none" lIns="0" tIns="0" rIns="0" bIns="0" rtlCol="0" anchor="t"/>
          <a:lstStyle/>
          <a:p>
            <a:pPr algn="l" indent="0" marL="0">
              <a:lnSpc>
                <a:spcPts val="1800"/>
              </a:lnSpc>
              <a:buNone/>
            </a:pPr>
            <a:r>
              <a:rPr lang="en-US" sz="1400" dirty="0">
                <a:solidFill>
                  <a:srgbClr val="67534F"/>
                </a:solidFill>
                <a:latin typeface="Marcellus" pitchFamily="34" charset="0"/>
                <a:ea typeface="Marcellus" pitchFamily="34" charset="-122"/>
                <a:cs typeface="Marcellus" pitchFamily="34" charset="-120"/>
              </a:rPr>
              <a:t>Brand Leadership</a:t>
            </a:r>
            <a:endParaRPr lang="en-US" sz="1400" dirty="0"/>
          </a:p>
        </p:txBody>
      </p:sp>
      <p:sp>
        <p:nvSpPr>
          <p:cNvPr id="17" name="Text 12"/>
          <p:cNvSpPr/>
          <p:nvPr/>
        </p:nvSpPr>
        <p:spPr>
          <a:xfrm>
            <a:off x="6288405" y="6785134"/>
            <a:ext cx="2053471" cy="244793"/>
          </a:xfrm>
          <a:prstGeom prst="rect">
            <a:avLst/>
          </a:prstGeom>
          <a:noFill/>
          <a:ln/>
        </p:spPr>
        <p:txBody>
          <a:bodyPr wrap="square" lIns="0" tIns="0" rIns="0" bIns="0" rtlCol="0" anchor="t"/>
          <a:lstStyle/>
          <a:p>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Representing luxury brands with client-centric service.</a:t>
            </a:r>
            <a:endParaRPr lang="en-US" sz="950" dirty="0"/>
          </a:p>
        </p:txBody>
      </p:sp>
      <p:sp>
        <p:nvSpPr>
          <p:cNvPr id="18" name="Shape 13"/>
          <p:cNvSpPr/>
          <p:nvPr/>
        </p:nvSpPr>
        <p:spPr>
          <a:xfrm>
            <a:off x="8545473" y="6059686"/>
            <a:ext cx="2333982" cy="1232892"/>
          </a:xfrm>
          <a:prstGeom prst="roundRect">
            <a:avLst>
              <a:gd name="adj" fmla="val 4261"/>
            </a:avLst>
          </a:prstGeom>
          <a:solidFill>
            <a:srgbClr val="FFFFF4">
              <a:alpha val="95000"/>
            </a:srgbClr>
          </a:solidFill>
          <a:ln w="15240">
            <a:solidFill>
              <a:srgbClr val="FFE0CC"/>
            </a:solidFill>
            <a:prstDash val="solid"/>
          </a:ln>
        </p:spPr>
      </p:sp>
      <p:sp>
        <p:nvSpPr>
          <p:cNvPr id="19" name="Shape 14"/>
          <p:cNvSpPr/>
          <p:nvPr/>
        </p:nvSpPr>
        <p:spPr>
          <a:xfrm>
            <a:off x="8560713" y="6074926"/>
            <a:ext cx="2303502" cy="375166"/>
          </a:xfrm>
          <a:prstGeom prst="roundRect">
            <a:avLst>
              <a:gd name="adj" fmla="val 9126"/>
            </a:avLst>
          </a:prstGeom>
          <a:solidFill>
            <a:srgbClr val="FFFFF4"/>
          </a:solidFill>
          <a:ln/>
        </p:spPr>
      </p:sp>
      <p:pic>
        <p:nvPicPr>
          <p:cNvPr id="20"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18702" y="6161008"/>
            <a:ext cx="187523" cy="187523"/>
          </a:xfrm>
          <a:prstGeom prst="rect">
            <a:avLst/>
          </a:prstGeom>
        </p:spPr>
      </p:pic>
      <p:sp>
        <p:nvSpPr>
          <p:cNvPr id="21" name="Text 15"/>
          <p:cNvSpPr/>
          <p:nvPr/>
        </p:nvSpPr>
        <p:spPr>
          <a:xfrm>
            <a:off x="8685728" y="6513433"/>
            <a:ext cx="1797725" cy="233720"/>
          </a:xfrm>
          <a:prstGeom prst="rect">
            <a:avLst/>
          </a:prstGeom>
          <a:noFill/>
          <a:ln/>
        </p:spPr>
        <p:txBody>
          <a:bodyPr wrap="none" lIns="0" tIns="0" rIns="0" bIns="0" rtlCol="0" anchor="t"/>
          <a:lstStyle/>
          <a:p>
            <a:pPr algn="l" indent="0" marL="0">
              <a:lnSpc>
                <a:spcPts val="1800"/>
              </a:lnSpc>
              <a:buNone/>
            </a:pPr>
            <a:r>
              <a:rPr lang="en-US" sz="1400" dirty="0">
                <a:solidFill>
                  <a:srgbClr val="67534F"/>
                </a:solidFill>
                <a:latin typeface="Marcellus" pitchFamily="34" charset="0"/>
                <a:ea typeface="Marcellus" pitchFamily="34" charset="-122"/>
                <a:cs typeface="Marcellus" pitchFamily="34" charset="-120"/>
              </a:rPr>
              <a:t>Community Growth</a:t>
            </a:r>
            <a:endParaRPr lang="en-US" sz="1400" dirty="0"/>
          </a:p>
        </p:txBody>
      </p:sp>
      <p:sp>
        <p:nvSpPr>
          <p:cNvPr id="22" name="Text 16"/>
          <p:cNvSpPr/>
          <p:nvPr/>
        </p:nvSpPr>
        <p:spPr>
          <a:xfrm>
            <a:off x="8685728" y="6785134"/>
            <a:ext cx="2053471" cy="367189"/>
          </a:xfrm>
          <a:prstGeom prst="rect">
            <a:avLst/>
          </a:prstGeom>
          <a:noFill/>
          <a:ln/>
        </p:spPr>
        <p:txBody>
          <a:bodyPr wrap="square" lIns="0" tIns="0" rIns="0" bIns="0" rtlCol="0" anchor="t"/>
          <a:lstStyle/>
          <a:p>
            <a:pPr algn="l" indent="0" marL="0">
              <a:lnSpc>
                <a:spcPts val="950"/>
              </a:lnSpc>
              <a:buNone/>
            </a:pPr>
            <a:r>
              <a:rPr lang="en-US" sz="950" dirty="0">
                <a:solidFill>
                  <a:srgbClr val="67534F"/>
                </a:solidFill>
                <a:latin typeface="Montserrat" pitchFamily="34" charset="0"/>
                <a:ea typeface="Montserrat" pitchFamily="34" charset="-122"/>
                <a:cs typeface="Montserrat" pitchFamily="34" charset="-120"/>
              </a:rPr>
              <a:t>Driving diversity and strengthening brand engagement.</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11880" y="1248013"/>
            <a:ext cx="7406640" cy="971312"/>
          </a:xfrm>
          <a:prstGeom prst="rect">
            <a:avLst/>
          </a:prstGeom>
          <a:noFill/>
          <a:ln/>
        </p:spPr>
        <p:txBody>
          <a:bodyPr wrap="square" lIns="0" tIns="0" rIns="0" bIns="0" rtlCol="0" anchor="t"/>
          <a:lstStyle/>
          <a:p>
            <a:pPr algn="l" indent="0" marL="0">
              <a:lnSpc>
                <a:spcPts val="3800"/>
              </a:lnSpc>
              <a:buNone/>
            </a:pPr>
            <a:r>
              <a:rPr lang="en-US" sz="2900" dirty="0">
                <a:solidFill>
                  <a:srgbClr val="532418"/>
                </a:solidFill>
                <a:latin typeface="Marcellus" pitchFamily="34" charset="0"/>
                <a:ea typeface="Marcellus" pitchFamily="34" charset="-122"/>
                <a:cs typeface="Marcellus" pitchFamily="34" charset="-120"/>
              </a:rPr>
              <a:t>Teila Kelly: Operations &amp; Customer Experience</a:t>
            </a:r>
            <a:endParaRPr lang="en-US" sz="2900" dirty="0"/>
          </a:p>
        </p:txBody>
      </p:sp>
      <p:sp>
        <p:nvSpPr>
          <p:cNvPr id="3" name="Text 1"/>
          <p:cNvSpPr/>
          <p:nvPr/>
        </p:nvSpPr>
        <p:spPr>
          <a:xfrm>
            <a:off x="3611880" y="2246590"/>
            <a:ext cx="4888230" cy="242768"/>
          </a:xfrm>
          <a:prstGeom prst="rect">
            <a:avLst/>
          </a:prstGeom>
          <a:noFill/>
          <a:ln/>
        </p:spPr>
        <p:txBody>
          <a:bodyPr wrap="none" lIns="0" tIns="0" rIns="0" bIns="0" rtlCol="0" anchor="t"/>
          <a:lstStyle/>
          <a:p>
            <a:pPr algn="l" indent="0" marL="0">
              <a:lnSpc>
                <a:spcPts val="1900"/>
              </a:lnSpc>
              <a:buNone/>
            </a:pPr>
            <a:r>
              <a:rPr lang="en-US" sz="1450" dirty="0">
                <a:solidFill>
                  <a:srgbClr val="532418"/>
                </a:solidFill>
                <a:latin typeface="Marcellus" pitchFamily="34" charset="0"/>
                <a:ea typeface="Marcellus" pitchFamily="34" charset="-122"/>
                <a:cs typeface="Marcellus" pitchFamily="34" charset="-120"/>
              </a:rPr>
              <a:t>Customer Service Coordinator | Digital Literacy Advocate</a:t>
            </a:r>
            <a:endParaRPr lang="en-US" sz="1450" dirty="0"/>
          </a:p>
        </p:txBody>
      </p:sp>
      <p:sp>
        <p:nvSpPr>
          <p:cNvPr id="4" name="Text 2"/>
          <p:cNvSpPr/>
          <p:nvPr/>
        </p:nvSpPr>
        <p:spPr>
          <a:xfrm>
            <a:off x="3611880" y="2653308"/>
            <a:ext cx="4085392" cy="772954"/>
          </a:xfrm>
          <a:prstGeom prst="rect">
            <a:avLst/>
          </a:prstGeom>
          <a:noFill/>
          <a:ln/>
        </p:spPr>
        <p:txBody>
          <a:bodyPr wrap="square" lIns="0" tIns="0" rIns="0" bIns="0" rtlCol="0" anchor="t"/>
          <a:lstStyle/>
          <a:p>
            <a:pPr algn="l" indent="0" marL="0">
              <a:lnSpc>
                <a:spcPts val="1000"/>
              </a:lnSpc>
              <a:buNone/>
            </a:pPr>
            <a:r>
              <a:rPr lang="en-US" sz="1000" b="1" dirty="0">
                <a:solidFill>
                  <a:srgbClr val="67534F"/>
                </a:solidFill>
                <a:latin typeface="Montserrat" pitchFamily="34" charset="0"/>
                <a:ea typeface="Montserrat" pitchFamily="34" charset="-122"/>
                <a:cs typeface="Montserrat" pitchFamily="34" charset="-120"/>
              </a:rPr>
              <a:t>Teila Kelly</a:t>
            </a:r>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 brings a wealth of experience in operations and customer experience to the </a:t>
            </a:r>
            <a:pPr algn="l" indent="0" marL="0">
              <a:lnSpc>
                <a:spcPts val="1000"/>
              </a:lnSpc>
              <a:buNone/>
            </a:pPr>
            <a:r>
              <a:rPr lang="en-US" sz="1000" b="1" dirty="0">
                <a:solidFill>
                  <a:srgbClr val="67534F"/>
                </a:solidFill>
                <a:latin typeface="Montserrat" pitchFamily="34" charset="0"/>
                <a:ea typeface="Montserrat" pitchFamily="34" charset="-122"/>
                <a:cs typeface="Montserrat" pitchFamily="34" charset="-120"/>
              </a:rPr>
              <a:t>Progressive Sistas MAGIC</a:t>
            </a:r>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 Advisory Panel. With a Bachelor’s in Media and Information from Michigan State University, she understands the critical role of streamlined processes and effective communication in successful ventures.</a:t>
            </a:r>
            <a:endParaRPr lang="en-US" sz="1000" dirty="0"/>
          </a:p>
        </p:txBody>
      </p:sp>
      <p:sp>
        <p:nvSpPr>
          <p:cNvPr id="5" name="Text 3"/>
          <p:cNvSpPr/>
          <p:nvPr/>
        </p:nvSpPr>
        <p:spPr>
          <a:xfrm>
            <a:off x="3611880" y="3487698"/>
            <a:ext cx="4085392" cy="515303"/>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Currently a Customer Service Coordinator at CBRE, she optimizes large-scale service delivery through proactive scheduling, cross-functional collaboration, and workflow improvements.</a:t>
            </a:r>
            <a:endParaRPr lang="en-US" sz="1000" dirty="0"/>
          </a:p>
        </p:txBody>
      </p:sp>
      <p:sp>
        <p:nvSpPr>
          <p:cNvPr id="6" name="Text 4"/>
          <p:cNvSpPr/>
          <p:nvPr/>
        </p:nvSpPr>
        <p:spPr>
          <a:xfrm>
            <a:off x="3611880" y="4064437"/>
            <a:ext cx="4085392" cy="1030605"/>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Her diverse background, spanning healthcare, technical support, and various corporate sectors, has equipped her with a robust skill set. Teila is proficient in data-informed solutions and platforms such as Salesforce, ServiceNow, and JIRA, which she leverages to drive operational excellence. Beyond her professional achievements, Teila is a passionate advocate for digital literacy and the empowerment of women in technology and financial sectors.</a:t>
            </a:r>
            <a:endParaRPr lang="en-US" sz="1000" dirty="0"/>
          </a:p>
        </p:txBody>
      </p:sp>
      <p:pic>
        <p:nvPicPr>
          <p:cNvPr id="7" name="Image 0" descr="preencoded.png">    </p:cNvPr>
          <p:cNvPicPr>
            <a:picLocks noChangeAspect="1"/>
          </p:cNvPicPr>
          <p:nvPr/>
        </p:nvPicPr>
        <p:blipFill>
          <a:blip r:embed="rId1"/>
          <a:stretch>
            <a:fillRect/>
          </a:stretch>
        </p:blipFill>
        <p:spPr>
          <a:xfrm>
            <a:off x="8285917" y="2668786"/>
            <a:ext cx="2476024" cy="2476024"/>
          </a:xfrm>
          <a:prstGeom prst="rect">
            <a:avLst/>
          </a:prstGeom>
        </p:spPr>
      </p:pic>
      <p:sp>
        <p:nvSpPr>
          <p:cNvPr id="8" name="Text 5"/>
          <p:cNvSpPr/>
          <p:nvPr/>
        </p:nvSpPr>
        <p:spPr>
          <a:xfrm>
            <a:off x="3611880" y="5298638"/>
            <a:ext cx="7406640" cy="386477"/>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As a member of the Progressive Sistas MAGIC Advisory Panel, </a:t>
            </a:r>
            <a:pPr algn="l" indent="0" marL="0">
              <a:lnSpc>
                <a:spcPts val="1000"/>
              </a:lnSpc>
              <a:buNone/>
            </a:pPr>
            <a:r>
              <a:rPr lang="en-US" sz="1000" b="1" dirty="0">
                <a:solidFill>
                  <a:srgbClr val="67534F"/>
                </a:solidFill>
                <a:latin typeface="Montserrat" pitchFamily="34" charset="0"/>
                <a:ea typeface="Montserrat" pitchFamily="34" charset="-122"/>
                <a:cs typeface="Montserrat" pitchFamily="34" charset="-120"/>
              </a:rPr>
              <a:t>Teila contributes invaluable insights into operational strategy and community advocacy</a:t>
            </a:r>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 further strengthening our commitment to financial innovation and accessible education for all.</a:t>
            </a:r>
            <a:endParaRPr lang="en-US" sz="1000" dirty="0"/>
          </a:p>
        </p:txBody>
      </p:sp>
      <p:pic>
        <p:nvPicPr>
          <p:cNvPr id="9"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11880" y="5762030"/>
            <a:ext cx="324803" cy="324802"/>
          </a:xfrm>
          <a:prstGeom prst="rect">
            <a:avLst/>
          </a:prstGeom>
        </p:spPr>
      </p:pic>
      <p:sp>
        <p:nvSpPr>
          <p:cNvPr id="10" name="Text 6"/>
          <p:cNvSpPr/>
          <p:nvPr/>
        </p:nvSpPr>
        <p:spPr>
          <a:xfrm>
            <a:off x="4022169" y="5762030"/>
            <a:ext cx="1936552" cy="242768"/>
          </a:xfrm>
          <a:prstGeom prst="rect">
            <a:avLst/>
          </a:prstGeom>
          <a:noFill/>
          <a:ln/>
        </p:spPr>
        <p:txBody>
          <a:bodyPr wrap="none" lIns="0" tIns="0" rIns="0" bIns="0" rtlCol="0" anchor="t"/>
          <a:lstStyle/>
          <a:p>
            <a:pPr algn="l" indent="0" marL="0">
              <a:lnSpc>
                <a:spcPts val="1900"/>
              </a:lnSpc>
              <a:buNone/>
            </a:pPr>
            <a:r>
              <a:rPr lang="en-US" sz="1450" dirty="0">
                <a:solidFill>
                  <a:srgbClr val="67534F"/>
                </a:solidFill>
                <a:latin typeface="Marcellus" pitchFamily="34" charset="0"/>
                <a:ea typeface="Marcellus" pitchFamily="34" charset="-122"/>
                <a:cs typeface="Marcellus" pitchFamily="34" charset="-120"/>
              </a:rPr>
              <a:t>Operational Excellence</a:t>
            </a:r>
            <a:endParaRPr lang="en-US" sz="1450" dirty="0"/>
          </a:p>
        </p:txBody>
      </p:sp>
      <p:sp>
        <p:nvSpPr>
          <p:cNvPr id="11" name="Text 7"/>
          <p:cNvSpPr/>
          <p:nvPr/>
        </p:nvSpPr>
        <p:spPr>
          <a:xfrm>
            <a:off x="4022169" y="6045756"/>
            <a:ext cx="3250287" cy="257651"/>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Optimizing service delivery through workflow improvements.</a:t>
            </a:r>
            <a:endParaRPr lang="en-US" sz="1000" dirty="0"/>
          </a:p>
        </p:txBody>
      </p:sp>
      <p:pic>
        <p:nvPicPr>
          <p:cNvPr id="12"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57943" y="5762030"/>
            <a:ext cx="324803" cy="324802"/>
          </a:xfrm>
          <a:prstGeom prst="rect">
            <a:avLst/>
          </a:prstGeom>
        </p:spPr>
      </p:pic>
      <p:sp>
        <p:nvSpPr>
          <p:cNvPr id="13" name="Text 8"/>
          <p:cNvSpPr/>
          <p:nvPr/>
        </p:nvSpPr>
        <p:spPr>
          <a:xfrm>
            <a:off x="7768233" y="5762030"/>
            <a:ext cx="1867853" cy="242768"/>
          </a:xfrm>
          <a:prstGeom prst="rect">
            <a:avLst/>
          </a:prstGeom>
          <a:noFill/>
          <a:ln/>
        </p:spPr>
        <p:txBody>
          <a:bodyPr wrap="none" lIns="0" tIns="0" rIns="0" bIns="0" rtlCol="0" anchor="t"/>
          <a:lstStyle/>
          <a:p>
            <a:pPr algn="l" indent="0" marL="0">
              <a:lnSpc>
                <a:spcPts val="1900"/>
              </a:lnSpc>
              <a:buNone/>
            </a:pPr>
            <a:r>
              <a:rPr lang="en-US" sz="1450" dirty="0">
                <a:solidFill>
                  <a:srgbClr val="67534F"/>
                </a:solidFill>
                <a:latin typeface="Marcellus" pitchFamily="34" charset="0"/>
                <a:ea typeface="Marcellus" pitchFamily="34" charset="-122"/>
                <a:cs typeface="Marcellus" pitchFamily="34" charset="-120"/>
              </a:rPr>
              <a:t>Customer Experience</a:t>
            </a:r>
            <a:endParaRPr lang="en-US" sz="1450" dirty="0"/>
          </a:p>
        </p:txBody>
      </p:sp>
      <p:sp>
        <p:nvSpPr>
          <p:cNvPr id="14" name="Text 9"/>
          <p:cNvSpPr/>
          <p:nvPr/>
        </p:nvSpPr>
        <p:spPr>
          <a:xfrm>
            <a:off x="7768233" y="6045756"/>
            <a:ext cx="3250287" cy="257651"/>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Proactive scheduling and cross-functional collaboration.</a:t>
            </a:r>
            <a:endParaRPr lang="en-US" sz="1000" dirty="0"/>
          </a:p>
        </p:txBody>
      </p:sp>
      <p:pic>
        <p:nvPicPr>
          <p:cNvPr id="15"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11880" y="6440091"/>
            <a:ext cx="324803" cy="324802"/>
          </a:xfrm>
          <a:prstGeom prst="rect">
            <a:avLst/>
          </a:prstGeom>
        </p:spPr>
      </p:pic>
      <p:sp>
        <p:nvSpPr>
          <p:cNvPr id="16" name="Text 10"/>
          <p:cNvSpPr/>
          <p:nvPr/>
        </p:nvSpPr>
        <p:spPr>
          <a:xfrm>
            <a:off x="4022169" y="6440091"/>
            <a:ext cx="1867853" cy="242768"/>
          </a:xfrm>
          <a:prstGeom prst="rect">
            <a:avLst/>
          </a:prstGeom>
          <a:noFill/>
          <a:ln/>
        </p:spPr>
        <p:txBody>
          <a:bodyPr wrap="none" lIns="0" tIns="0" rIns="0" bIns="0" rtlCol="0" anchor="t"/>
          <a:lstStyle/>
          <a:p>
            <a:pPr algn="l" indent="0" marL="0">
              <a:lnSpc>
                <a:spcPts val="1900"/>
              </a:lnSpc>
              <a:buNone/>
            </a:pPr>
            <a:r>
              <a:rPr lang="en-US" sz="1450" dirty="0">
                <a:solidFill>
                  <a:srgbClr val="67534F"/>
                </a:solidFill>
                <a:latin typeface="Marcellus" pitchFamily="34" charset="0"/>
                <a:ea typeface="Marcellus" pitchFamily="34" charset="-122"/>
                <a:cs typeface="Marcellus" pitchFamily="34" charset="-120"/>
              </a:rPr>
              <a:t>Digital Literacy</a:t>
            </a:r>
            <a:endParaRPr lang="en-US" sz="1450" dirty="0"/>
          </a:p>
        </p:txBody>
      </p:sp>
      <p:sp>
        <p:nvSpPr>
          <p:cNvPr id="17" name="Text 11"/>
          <p:cNvSpPr/>
          <p:nvPr/>
        </p:nvSpPr>
        <p:spPr>
          <a:xfrm>
            <a:off x="4022169" y="6723817"/>
            <a:ext cx="3250287" cy="257651"/>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Advocating for empowerment in tech and finance.</a:t>
            </a:r>
            <a:endParaRPr lang="en-US" sz="1000" dirty="0"/>
          </a:p>
        </p:txBody>
      </p:sp>
      <p:pic>
        <p:nvPicPr>
          <p:cNvPr id="18"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57943" y="6440091"/>
            <a:ext cx="324803" cy="324802"/>
          </a:xfrm>
          <a:prstGeom prst="rect">
            <a:avLst/>
          </a:prstGeom>
        </p:spPr>
      </p:pic>
      <p:sp>
        <p:nvSpPr>
          <p:cNvPr id="19" name="Text 12"/>
          <p:cNvSpPr/>
          <p:nvPr/>
        </p:nvSpPr>
        <p:spPr>
          <a:xfrm>
            <a:off x="7768233" y="6440091"/>
            <a:ext cx="2057519" cy="242768"/>
          </a:xfrm>
          <a:prstGeom prst="rect">
            <a:avLst/>
          </a:prstGeom>
          <a:noFill/>
          <a:ln/>
        </p:spPr>
        <p:txBody>
          <a:bodyPr wrap="none" lIns="0" tIns="0" rIns="0" bIns="0" rtlCol="0" anchor="t"/>
          <a:lstStyle/>
          <a:p>
            <a:pPr algn="l" indent="0" marL="0">
              <a:lnSpc>
                <a:spcPts val="1900"/>
              </a:lnSpc>
              <a:buNone/>
            </a:pPr>
            <a:r>
              <a:rPr lang="en-US" sz="1450" dirty="0">
                <a:solidFill>
                  <a:srgbClr val="67534F"/>
                </a:solidFill>
                <a:latin typeface="Marcellus" pitchFamily="34" charset="0"/>
                <a:ea typeface="Marcellus" pitchFamily="34" charset="-122"/>
                <a:cs typeface="Marcellus" pitchFamily="34" charset="-120"/>
              </a:rPr>
              <a:t>Data-Informed Solutions</a:t>
            </a:r>
            <a:endParaRPr lang="en-US" sz="1450" dirty="0"/>
          </a:p>
        </p:txBody>
      </p:sp>
      <p:sp>
        <p:nvSpPr>
          <p:cNvPr id="20" name="Text 13"/>
          <p:cNvSpPr/>
          <p:nvPr/>
        </p:nvSpPr>
        <p:spPr>
          <a:xfrm>
            <a:off x="7768233" y="6723817"/>
            <a:ext cx="3250287" cy="257651"/>
          </a:xfrm>
          <a:prstGeom prst="rect">
            <a:avLst/>
          </a:prstGeom>
          <a:noFill/>
          <a:ln/>
        </p:spPr>
        <p:txBody>
          <a:bodyPr wrap="square" lIns="0" tIns="0" rIns="0" bIns="0" rtlCol="0" anchor="t"/>
          <a:lstStyle/>
          <a:p>
            <a:pPr algn="l" indent="0" marL="0">
              <a:lnSpc>
                <a:spcPts val="1000"/>
              </a:lnSpc>
              <a:buNone/>
            </a:pPr>
            <a:r>
              <a:rPr lang="en-US" sz="1000" dirty="0">
                <a:solidFill>
                  <a:srgbClr val="67534F"/>
                </a:solidFill>
                <a:latin typeface="Montserrat" pitchFamily="34" charset="0"/>
                <a:ea typeface="Montserrat" pitchFamily="34" charset="-122"/>
                <a:cs typeface="Montserrat" pitchFamily="34" charset="-120"/>
              </a:rPr>
              <a:t>Leveraging platforms like Salesforce, ServiceNow, and JIRA.</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1575554" y="668060"/>
            <a:ext cx="9040535" cy="752594"/>
          </a:xfrm>
          <a:prstGeom prst="rect">
            <a:avLst/>
          </a:prstGeom>
          <a:noFill/>
          <a:ln/>
        </p:spPr>
        <p:txBody>
          <a:bodyPr wrap="none" lIns="0" tIns="0" rIns="0" bIns="0" rtlCol="0" anchor="t"/>
          <a:lstStyle/>
          <a:p>
            <a:pPr algn="l" indent="0" marL="0">
              <a:lnSpc>
                <a:spcPts val="5900"/>
              </a:lnSpc>
              <a:buNone/>
            </a:pPr>
            <a:r>
              <a:rPr lang="en-US" sz="4550" dirty="0">
                <a:solidFill>
                  <a:srgbClr val="532418"/>
                </a:solidFill>
                <a:latin typeface="Marcellus" pitchFamily="34" charset="0"/>
                <a:ea typeface="Marcellus" pitchFamily="34" charset="-122"/>
                <a:cs typeface="Marcellus" pitchFamily="34" charset="-120"/>
              </a:rPr>
              <a:t>Built With Purpose: A United Front</a:t>
            </a:r>
            <a:endParaRPr lang="en-US" sz="4550" dirty="0"/>
          </a:p>
        </p:txBody>
      </p:sp>
      <p:sp>
        <p:nvSpPr>
          <p:cNvPr id="3" name="Text 1"/>
          <p:cNvSpPr/>
          <p:nvPr/>
        </p:nvSpPr>
        <p:spPr>
          <a:xfrm>
            <a:off x="1575554" y="1749147"/>
            <a:ext cx="11479173" cy="712589"/>
          </a:xfrm>
          <a:prstGeom prst="rect">
            <a:avLst/>
          </a:prstGeom>
          <a:noFill/>
          <a:ln/>
        </p:spPr>
        <p:txBody>
          <a:bodyPr wrap="square" lIns="0" tIns="0" rIns="0" bIns="0" rtlCol="0" anchor="t"/>
          <a:lstStyle/>
          <a:p>
            <a:pPr algn="l" indent="0" marL="0">
              <a:lnSpc>
                <a:spcPts val="1850"/>
              </a:lnSpc>
              <a:buNone/>
            </a:pPr>
            <a:r>
              <a:rPr lang="en-US" sz="1550" dirty="0">
                <a:solidFill>
                  <a:srgbClr val="67534F"/>
                </a:solidFill>
                <a:latin typeface="Montserrat" pitchFamily="34" charset="0"/>
                <a:ea typeface="Montserrat" pitchFamily="34" charset="-122"/>
                <a:cs typeface="Montserrat" pitchFamily="34" charset="-120"/>
              </a:rPr>
              <a:t>Progressive Sistas Magic is guided by experience, education, and intention. Our team brings together healthcare professionals, financial educators, entrepreneurs, and community leaders, united by a shared mission to ensure sistas are not left behind in the digital financial era.</a:t>
            </a:r>
            <a:endParaRPr lang="en-US" sz="1550" dirty="0"/>
          </a:p>
        </p:txBody>
      </p:sp>
      <p:sp>
        <p:nvSpPr>
          <p:cNvPr id="4" name="Text 2"/>
          <p:cNvSpPr/>
          <p:nvPr/>
        </p:nvSpPr>
        <p:spPr>
          <a:xfrm>
            <a:off x="1575554" y="2646521"/>
            <a:ext cx="11479173" cy="712589"/>
          </a:xfrm>
          <a:prstGeom prst="rect">
            <a:avLst/>
          </a:prstGeom>
          <a:noFill/>
          <a:ln/>
        </p:spPr>
        <p:txBody>
          <a:bodyPr wrap="square" lIns="0" tIns="0" rIns="0" bIns="0" rtlCol="0" anchor="t"/>
          <a:lstStyle/>
          <a:p>
            <a:pPr algn="l" indent="0" marL="0">
              <a:lnSpc>
                <a:spcPts val="1850"/>
              </a:lnSpc>
              <a:buNone/>
            </a:pPr>
            <a:r>
              <a:rPr lang="en-US" sz="1550" dirty="0">
                <a:solidFill>
                  <a:srgbClr val="67534F"/>
                </a:solidFill>
                <a:latin typeface="Montserrat" pitchFamily="34" charset="0"/>
                <a:ea typeface="Montserrat" pitchFamily="34" charset="-122"/>
                <a:cs typeface="Montserrat" pitchFamily="34" charset="-120"/>
              </a:rPr>
              <a:t>Our collective strengths provide a holistic approach to financial literacy and Web3 education, ensuring that every Sista has the resources, knowledge, and confidence to succeed. We believe that true progress is achieved when we uplift each other, breaking down barriers and building bridges to a more equitable financial future.</a:t>
            </a:r>
            <a:endParaRPr lang="en-US" sz="1550" dirty="0"/>
          </a:p>
        </p:txBody>
      </p:sp>
      <p:sp>
        <p:nvSpPr>
          <p:cNvPr id="5" name="Text 3"/>
          <p:cNvSpPr/>
          <p:nvPr/>
        </p:nvSpPr>
        <p:spPr>
          <a:xfrm>
            <a:off x="2109311" y="4116586"/>
            <a:ext cx="2894886" cy="376238"/>
          </a:xfrm>
          <a:prstGeom prst="rect">
            <a:avLst/>
          </a:prstGeom>
          <a:noFill/>
          <a:ln/>
        </p:spPr>
        <p:txBody>
          <a:bodyPr wrap="none" lIns="0" tIns="0" rIns="0" bIns="0" rtlCol="0" anchor="t"/>
          <a:lstStyle/>
          <a:p>
            <a:pPr algn="r" indent="0" marL="0">
              <a:lnSpc>
                <a:spcPts val="2950"/>
              </a:lnSpc>
              <a:buNone/>
            </a:pPr>
            <a:r>
              <a:rPr lang="en-US" sz="2250" dirty="0">
                <a:solidFill>
                  <a:srgbClr val="67534F"/>
                </a:solidFill>
                <a:latin typeface="Marcellus" pitchFamily="34" charset="0"/>
                <a:ea typeface="Marcellus" pitchFamily="34" charset="-122"/>
                <a:cs typeface="Marcellus" pitchFamily="34" charset="-120"/>
              </a:rPr>
              <a:t>Healthcare</a:t>
            </a:r>
            <a:endParaRPr lang="en-US" sz="2250" dirty="0"/>
          </a:p>
        </p:txBody>
      </p:sp>
      <p:sp>
        <p:nvSpPr>
          <p:cNvPr id="6" name="Text 4"/>
          <p:cNvSpPr/>
          <p:nvPr/>
        </p:nvSpPr>
        <p:spPr>
          <a:xfrm>
            <a:off x="1575554" y="4591288"/>
            <a:ext cx="3428643" cy="237530"/>
          </a:xfrm>
          <a:prstGeom prst="rect">
            <a:avLst/>
          </a:prstGeom>
          <a:noFill/>
          <a:ln/>
        </p:spPr>
        <p:txBody>
          <a:bodyPr wrap="none" lIns="0" tIns="0" rIns="0" bIns="0" rtlCol="0" anchor="t"/>
          <a:lstStyle/>
          <a:p>
            <a:pPr algn="r" indent="0" marL="0">
              <a:lnSpc>
                <a:spcPts val="1850"/>
              </a:lnSpc>
              <a:buNone/>
            </a:pPr>
            <a:r>
              <a:rPr lang="en-US" sz="1550" dirty="0">
                <a:solidFill>
                  <a:srgbClr val="67534F"/>
                </a:solidFill>
                <a:latin typeface="Montserrat" pitchFamily="34" charset="0"/>
                <a:ea typeface="Montserrat" pitchFamily="34" charset="-122"/>
                <a:cs typeface="Montserrat" pitchFamily="34" charset="-120"/>
              </a:rPr>
              <a:t>Precision and care.</a:t>
            </a:r>
            <a:endParaRPr lang="en-US" sz="1550" dirty="0"/>
          </a:p>
        </p:txBody>
      </p:sp>
      <p:pic>
        <p:nvPicPr>
          <p:cNvPr id="7" name="Image 0" descr="preencoded.png">    </p:cNvPr>
          <p:cNvPicPr>
            <a:picLocks noChangeAspect="1"/>
          </p:cNvPicPr>
          <p:nvPr/>
        </p:nvPicPr>
        <p:blipFill>
          <a:blip r:embed="rId1"/>
          <a:stretch>
            <a:fillRect/>
          </a:stretch>
        </p:blipFill>
        <p:spPr>
          <a:xfrm>
            <a:off x="5306258" y="3543895"/>
            <a:ext cx="4017645" cy="4017645"/>
          </a:xfrm>
          <a:prstGeom prst="rect">
            <a:avLst/>
          </a:prstGeom>
        </p:spPr>
      </p:pic>
      <p:pic>
        <p:nvPicPr>
          <p:cNvPr id="8"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55794" y="4251603"/>
            <a:ext cx="301228" cy="301228"/>
          </a:xfrm>
          <a:prstGeom prst="rect">
            <a:avLst/>
          </a:prstGeom>
        </p:spPr>
      </p:pic>
      <p:sp>
        <p:nvSpPr>
          <p:cNvPr id="9" name="Text 5"/>
          <p:cNvSpPr/>
          <p:nvPr/>
        </p:nvSpPr>
        <p:spPr>
          <a:xfrm>
            <a:off x="9625965" y="4116586"/>
            <a:ext cx="2894886" cy="376238"/>
          </a:xfrm>
          <a:prstGeom prst="rect">
            <a:avLst/>
          </a:prstGeom>
          <a:noFill/>
          <a:ln/>
        </p:spPr>
        <p:txBody>
          <a:bodyPr wrap="none" lIns="0" tIns="0" rIns="0" bIns="0" rtlCol="0" anchor="t"/>
          <a:lstStyle/>
          <a:p>
            <a:pPr algn="l" indent="0" marL="0">
              <a:lnSpc>
                <a:spcPts val="2950"/>
              </a:lnSpc>
              <a:buNone/>
            </a:pPr>
            <a:r>
              <a:rPr lang="en-US" sz="2250" dirty="0">
                <a:solidFill>
                  <a:srgbClr val="67534F"/>
                </a:solidFill>
                <a:latin typeface="Marcellus" pitchFamily="34" charset="0"/>
                <a:ea typeface="Marcellus" pitchFamily="34" charset="-122"/>
                <a:cs typeface="Marcellus" pitchFamily="34" charset="-120"/>
              </a:rPr>
              <a:t>Financial Education</a:t>
            </a:r>
            <a:endParaRPr lang="en-US" sz="2250" dirty="0"/>
          </a:p>
        </p:txBody>
      </p:sp>
      <p:sp>
        <p:nvSpPr>
          <p:cNvPr id="10" name="Text 6"/>
          <p:cNvSpPr/>
          <p:nvPr/>
        </p:nvSpPr>
        <p:spPr>
          <a:xfrm>
            <a:off x="9625965" y="4591288"/>
            <a:ext cx="3428762" cy="237530"/>
          </a:xfrm>
          <a:prstGeom prst="rect">
            <a:avLst/>
          </a:prstGeom>
          <a:noFill/>
          <a:ln/>
        </p:spPr>
        <p:txBody>
          <a:bodyPr wrap="none" lIns="0" tIns="0" rIns="0" bIns="0" rtlCol="0" anchor="t"/>
          <a:lstStyle/>
          <a:p>
            <a:pPr algn="l" indent="0" marL="0">
              <a:lnSpc>
                <a:spcPts val="1850"/>
              </a:lnSpc>
              <a:buNone/>
            </a:pPr>
            <a:r>
              <a:rPr lang="en-US" sz="1550" dirty="0">
                <a:solidFill>
                  <a:srgbClr val="67534F"/>
                </a:solidFill>
                <a:latin typeface="Montserrat" pitchFamily="34" charset="0"/>
                <a:ea typeface="Montserrat" pitchFamily="34" charset="-122"/>
                <a:cs typeface="Montserrat" pitchFamily="34" charset="-120"/>
              </a:rPr>
              <a:t>Empowering knowledge.</a:t>
            </a:r>
            <a:endParaRPr lang="en-US" sz="1550" dirty="0"/>
          </a:p>
        </p:txBody>
      </p:sp>
      <p:pic>
        <p:nvPicPr>
          <p:cNvPr id="11" name="Image 2" descr="preencoded.png">    </p:cNvPr>
          <p:cNvPicPr>
            <a:picLocks noChangeAspect="1"/>
          </p:cNvPicPr>
          <p:nvPr/>
        </p:nvPicPr>
        <p:blipFill>
          <a:blip r:embed="rId4"/>
          <a:stretch>
            <a:fillRect/>
          </a:stretch>
        </p:blipFill>
        <p:spPr>
          <a:xfrm>
            <a:off x="5306258" y="3543895"/>
            <a:ext cx="4017645" cy="4017645"/>
          </a:xfrm>
          <a:prstGeom prst="rect">
            <a:avLst/>
          </a:prstGeom>
        </p:spPr>
      </p:pic>
      <p:pic>
        <p:nvPicPr>
          <p:cNvPr id="12" name="Image 3"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4849" y="4593431"/>
            <a:ext cx="301228" cy="301228"/>
          </a:xfrm>
          <a:prstGeom prst="rect">
            <a:avLst/>
          </a:prstGeom>
        </p:spPr>
      </p:pic>
      <p:sp>
        <p:nvSpPr>
          <p:cNvPr id="13" name="Text 7"/>
          <p:cNvSpPr/>
          <p:nvPr/>
        </p:nvSpPr>
        <p:spPr>
          <a:xfrm>
            <a:off x="9625965" y="6276499"/>
            <a:ext cx="2894886" cy="376238"/>
          </a:xfrm>
          <a:prstGeom prst="rect">
            <a:avLst/>
          </a:prstGeom>
          <a:noFill/>
          <a:ln/>
        </p:spPr>
        <p:txBody>
          <a:bodyPr wrap="none" lIns="0" tIns="0" rIns="0" bIns="0" rtlCol="0" anchor="t"/>
          <a:lstStyle/>
          <a:p>
            <a:pPr algn="l" indent="0" marL="0">
              <a:lnSpc>
                <a:spcPts val="2950"/>
              </a:lnSpc>
              <a:buNone/>
            </a:pPr>
            <a:r>
              <a:rPr lang="en-US" sz="2250" dirty="0">
                <a:solidFill>
                  <a:srgbClr val="67534F"/>
                </a:solidFill>
                <a:latin typeface="Marcellus" pitchFamily="34" charset="0"/>
                <a:ea typeface="Marcellus" pitchFamily="34" charset="-122"/>
                <a:cs typeface="Marcellus" pitchFamily="34" charset="-120"/>
              </a:rPr>
              <a:t>Entrepreneurship</a:t>
            </a:r>
            <a:endParaRPr lang="en-US" sz="2250" dirty="0"/>
          </a:p>
        </p:txBody>
      </p:sp>
      <p:sp>
        <p:nvSpPr>
          <p:cNvPr id="14" name="Text 8"/>
          <p:cNvSpPr/>
          <p:nvPr/>
        </p:nvSpPr>
        <p:spPr>
          <a:xfrm>
            <a:off x="9625965" y="6751201"/>
            <a:ext cx="3428762" cy="237530"/>
          </a:xfrm>
          <a:prstGeom prst="rect">
            <a:avLst/>
          </a:prstGeom>
          <a:noFill/>
          <a:ln/>
        </p:spPr>
        <p:txBody>
          <a:bodyPr wrap="none" lIns="0" tIns="0" rIns="0" bIns="0" rtlCol="0" anchor="t"/>
          <a:lstStyle/>
          <a:p>
            <a:pPr algn="l" indent="0" marL="0">
              <a:lnSpc>
                <a:spcPts val="1850"/>
              </a:lnSpc>
              <a:buNone/>
            </a:pPr>
            <a:r>
              <a:rPr lang="en-US" sz="1550" dirty="0">
                <a:solidFill>
                  <a:srgbClr val="67534F"/>
                </a:solidFill>
                <a:latin typeface="Montserrat" pitchFamily="34" charset="0"/>
                <a:ea typeface="Montserrat" pitchFamily="34" charset="-122"/>
                <a:cs typeface="Montserrat" pitchFamily="34" charset="-120"/>
              </a:rPr>
              <a:t>Innovation and growth.</a:t>
            </a:r>
            <a:endParaRPr lang="en-US" sz="1550" dirty="0"/>
          </a:p>
        </p:txBody>
      </p:sp>
      <p:pic>
        <p:nvPicPr>
          <p:cNvPr id="15" name="Image 4" descr="preencoded.png">    </p:cNvPr>
          <p:cNvPicPr>
            <a:picLocks noChangeAspect="1"/>
          </p:cNvPicPr>
          <p:nvPr/>
        </p:nvPicPr>
        <p:blipFill>
          <a:blip r:embed="rId7"/>
          <a:stretch>
            <a:fillRect/>
          </a:stretch>
        </p:blipFill>
        <p:spPr>
          <a:xfrm>
            <a:off x="5306258" y="3543895"/>
            <a:ext cx="4017645" cy="4017645"/>
          </a:xfrm>
          <a:prstGeom prst="rect">
            <a:avLst/>
          </a:prstGeom>
        </p:spPr>
      </p:pic>
      <p:pic>
        <p:nvPicPr>
          <p:cNvPr id="16" name="Image 5"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973020" y="6552486"/>
            <a:ext cx="301228" cy="301228"/>
          </a:xfrm>
          <a:prstGeom prst="rect">
            <a:avLst/>
          </a:prstGeom>
        </p:spPr>
      </p:pic>
      <p:sp>
        <p:nvSpPr>
          <p:cNvPr id="17" name="Text 9"/>
          <p:cNvSpPr/>
          <p:nvPr/>
        </p:nvSpPr>
        <p:spPr>
          <a:xfrm>
            <a:off x="1990725" y="6276499"/>
            <a:ext cx="3013472" cy="376238"/>
          </a:xfrm>
          <a:prstGeom prst="rect">
            <a:avLst/>
          </a:prstGeom>
          <a:noFill/>
          <a:ln/>
        </p:spPr>
        <p:txBody>
          <a:bodyPr wrap="none" lIns="0" tIns="0" rIns="0" bIns="0" rtlCol="0" anchor="t"/>
          <a:lstStyle/>
          <a:p>
            <a:pPr algn="r" indent="0" marL="0">
              <a:lnSpc>
                <a:spcPts val="2950"/>
              </a:lnSpc>
              <a:buNone/>
            </a:pPr>
            <a:r>
              <a:rPr lang="en-US" sz="2250" dirty="0">
                <a:solidFill>
                  <a:srgbClr val="67534F"/>
                </a:solidFill>
                <a:latin typeface="Marcellus" pitchFamily="34" charset="0"/>
                <a:ea typeface="Marcellus" pitchFamily="34" charset="-122"/>
                <a:cs typeface="Marcellus" pitchFamily="34" charset="-120"/>
              </a:rPr>
              <a:t>Community Leadership</a:t>
            </a:r>
            <a:endParaRPr lang="en-US" sz="2250" dirty="0"/>
          </a:p>
        </p:txBody>
      </p:sp>
      <p:sp>
        <p:nvSpPr>
          <p:cNvPr id="18" name="Text 10"/>
          <p:cNvSpPr/>
          <p:nvPr/>
        </p:nvSpPr>
        <p:spPr>
          <a:xfrm>
            <a:off x="1575554" y="6751201"/>
            <a:ext cx="3428643" cy="237530"/>
          </a:xfrm>
          <a:prstGeom prst="rect">
            <a:avLst/>
          </a:prstGeom>
          <a:noFill/>
          <a:ln/>
        </p:spPr>
        <p:txBody>
          <a:bodyPr wrap="none" lIns="0" tIns="0" rIns="0" bIns="0" rtlCol="0" anchor="t"/>
          <a:lstStyle/>
          <a:p>
            <a:pPr algn="r" indent="0" marL="0">
              <a:lnSpc>
                <a:spcPts val="1850"/>
              </a:lnSpc>
              <a:buNone/>
            </a:pPr>
            <a:r>
              <a:rPr lang="en-US" sz="1550" dirty="0">
                <a:solidFill>
                  <a:srgbClr val="67534F"/>
                </a:solidFill>
                <a:latin typeface="Montserrat" pitchFamily="34" charset="0"/>
                <a:ea typeface="Montserrat" pitchFamily="34" charset="-122"/>
                <a:cs typeface="Montserrat" pitchFamily="34" charset="-120"/>
              </a:rPr>
              <a:t>Support and connection.</a:t>
            </a:r>
            <a:endParaRPr lang="en-US" sz="1550" dirty="0"/>
          </a:p>
        </p:txBody>
      </p:sp>
      <p:pic>
        <p:nvPicPr>
          <p:cNvPr id="19" name="Image 6" descr="preencoded.png">    </p:cNvPr>
          <p:cNvPicPr>
            <a:picLocks noChangeAspect="1"/>
          </p:cNvPicPr>
          <p:nvPr/>
        </p:nvPicPr>
        <p:blipFill>
          <a:blip r:embed="rId10"/>
          <a:stretch>
            <a:fillRect/>
          </a:stretch>
        </p:blipFill>
        <p:spPr>
          <a:xfrm>
            <a:off x="5306258" y="3543895"/>
            <a:ext cx="4017645" cy="4017645"/>
          </a:xfrm>
          <a:prstGeom prst="rect">
            <a:avLst/>
          </a:prstGeom>
        </p:spPr>
      </p:pic>
      <p:pic>
        <p:nvPicPr>
          <p:cNvPr id="20" name="Image 7"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013966" y="6210657"/>
            <a:ext cx="301228" cy="30122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64037" y="1266349"/>
            <a:ext cx="12902327" cy="1845469"/>
          </a:xfrm>
          <a:prstGeom prst="rect">
            <a:avLst/>
          </a:prstGeom>
          <a:noFill/>
          <a:ln/>
        </p:spPr>
        <p:txBody>
          <a:bodyPr wrap="square" lIns="0" tIns="0" rIns="0" bIns="0" rtlCol="0" anchor="t"/>
          <a:lstStyle/>
          <a:p>
            <a:pPr algn="l" indent="0" marL="0">
              <a:lnSpc>
                <a:spcPts val="7250"/>
              </a:lnSpc>
              <a:buNone/>
            </a:pPr>
            <a:r>
              <a:rPr lang="en-US" sz="5550" dirty="0">
                <a:solidFill>
                  <a:srgbClr val="532418"/>
                </a:solidFill>
                <a:latin typeface="Marcellus" pitchFamily="34" charset="0"/>
                <a:ea typeface="Marcellus" pitchFamily="34" charset="-122"/>
                <a:cs typeface="Marcellus" pitchFamily="34" charset="-120"/>
              </a:rPr>
              <a:t>Join the Movement: Your Future is Digital</a:t>
            </a:r>
            <a:endParaRPr lang="en-US" sz="5550" dirty="0"/>
          </a:p>
        </p:txBody>
      </p:sp>
      <p:sp>
        <p:nvSpPr>
          <p:cNvPr id="3" name="Text 1"/>
          <p:cNvSpPr/>
          <p:nvPr/>
        </p:nvSpPr>
        <p:spPr>
          <a:xfrm>
            <a:off x="864037" y="3482102"/>
            <a:ext cx="12902327" cy="1604963"/>
          </a:xfrm>
          <a:prstGeom prst="rect">
            <a:avLst/>
          </a:prstGeom>
          <a:noFill/>
          <a:ln/>
        </p:spPr>
        <p:txBody>
          <a:bodyPr wrap="square" lIns="0" tIns="0" rIns="0" bIns="0" rtlCol="0" anchor="t"/>
          <a:lstStyle/>
          <a:p>
            <a:pPr algn="l" indent="0" marL="0">
              <a:lnSpc>
                <a:spcPts val="2500"/>
              </a:lnSpc>
              <a:buNone/>
            </a:pPr>
            <a:r>
              <a:rPr lang="en-US" sz="1900" dirty="0">
                <a:solidFill>
                  <a:srgbClr val="67534F"/>
                </a:solidFill>
                <a:latin typeface="Montserrat" pitchFamily="34" charset="0"/>
                <a:ea typeface="Montserrat" pitchFamily="34" charset="-122"/>
                <a:cs typeface="Montserrat" pitchFamily="34" charset="-120"/>
              </a:rPr>
              <a:t>The future of finance is here, and Progressive Sistas MAGIC is dedicated to ensuring Black women are at the forefront. We invite you to join our growing community, engage with our expert educators, and begin your journey toward financial freedom and Web3 mastery.</a:t>
            </a:r>
            <a:endParaRPr lang="en-US" sz="1900" dirty="0"/>
          </a:p>
        </p:txBody>
      </p:sp>
      <p:sp>
        <p:nvSpPr>
          <p:cNvPr id="4" name="Text 2"/>
          <p:cNvSpPr/>
          <p:nvPr/>
        </p:nvSpPr>
        <p:spPr>
          <a:xfrm>
            <a:off x="864037" y="5364718"/>
            <a:ext cx="12902327" cy="641985"/>
          </a:xfrm>
          <a:prstGeom prst="rect">
            <a:avLst/>
          </a:prstGeom>
          <a:noFill/>
          <a:ln/>
        </p:spPr>
        <p:txBody>
          <a:bodyPr wrap="square" lIns="0" tIns="0" rIns="0" bIns="0" rtlCol="0" anchor="t"/>
          <a:lstStyle/>
          <a:p>
            <a:pPr algn="l" indent="0" marL="0">
              <a:lnSpc>
                <a:spcPts val="2500"/>
              </a:lnSpc>
              <a:buNone/>
            </a:pPr>
            <a:r>
              <a:rPr lang="en-US" sz="1900" dirty="0">
                <a:solidFill>
                  <a:srgbClr val="67534F"/>
                </a:solidFill>
                <a:latin typeface="Montserrat" pitchFamily="34" charset="0"/>
                <a:ea typeface="Montserrat" pitchFamily="34" charset="-122"/>
                <a:cs typeface="Montserrat" pitchFamily="34" charset="-120"/>
              </a:rPr>
              <a:t>Together, we can unlock new opportunities, build lasting wealth, and create a powerful legacy for generations to come. Your journey into the digital economy starts now!</a:t>
            </a:r>
            <a:endParaRPr lang="en-US" sz="1900" dirty="0"/>
          </a:p>
        </p:txBody>
      </p:sp>
      <p:pic>
        <p:nvPicPr>
          <p:cNvPr id="5" name="Image 0" descr="preencoded.png">
            <a:hlinkClick r:id="rId2" tooltip=""/>
          </p:cNvPr>
          <p:cNvPicPr>
            <a:picLocks noChangeAspect="1"/>
          </p:cNvPicPr>
          <p:nvPr/>
        </p:nvPicPr>
        <p:blipFill>
          <a:blip r:embed="rId1"/>
          <a:stretch>
            <a:fillRect/>
          </a:stretch>
        </p:blipFill>
        <p:spPr>
          <a:xfrm>
            <a:off x="864037" y="6284357"/>
            <a:ext cx="3137535" cy="678894"/>
          </a:xfrm>
          <a:prstGeom prst="rect">
            <a:avLst/>
          </a:prstGeom>
        </p:spPr>
      </p:pic>
      <p:pic>
        <p:nvPicPr>
          <p:cNvPr id="6" name="Image 1" descr="preencoded.png">
            <a:hlinkClick r:id="rId4" tooltip=""/>
          </p:cNvPr>
          <p:cNvPicPr>
            <a:picLocks noChangeAspect="1"/>
          </p:cNvPicPr>
          <p:nvPr/>
        </p:nvPicPr>
        <p:blipFill>
          <a:blip r:embed="rId3"/>
          <a:stretch>
            <a:fillRect/>
          </a:stretch>
        </p:blipFill>
        <p:spPr>
          <a:xfrm>
            <a:off x="4124920" y="6284357"/>
            <a:ext cx="2832259" cy="67889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2026-04-07T22:17:44Z</dcterms:created>
  <dcterms:modified xsi:type="dcterms:W3CDTF">2026-04-07T22:17:44Z</dcterms:modified>
</cp:coreProperties>
</file>